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86" r:id="rId4"/>
    <p:sldId id="287" r:id="rId5"/>
    <p:sldId id="282" r:id="rId6"/>
    <p:sldId id="288" r:id="rId7"/>
    <p:sldId id="289" r:id="rId8"/>
    <p:sldId id="27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85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3/05/2026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11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1B75C8-2648-8390-BCAC-9AFAEAE7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Casting??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0ED7E9-269F-0CB3-16D8-F27C0CBE2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the act of taking a variable of one type and turning it into a variable of a different type. </a:t>
            </a:r>
          </a:p>
          <a:p>
            <a:r>
              <a:rPr lang="en-US" altLang="ko-KR" dirty="0"/>
              <a:t>int -&gt; double (5 -&gt; 5.0)</a:t>
            </a:r>
          </a:p>
          <a:p>
            <a:r>
              <a:rPr lang="en-US" altLang="ko-KR" dirty="0"/>
              <a:t>double -&gt; int (59.8 -&gt; 59) // lost data after decimal point.</a:t>
            </a:r>
          </a:p>
          <a:p>
            <a:r>
              <a:rPr lang="en-US" altLang="ko-KR" dirty="0"/>
              <a:t>char -&gt; int (‘%’ -&gt; 37) //ascii code</a:t>
            </a:r>
          </a:p>
          <a:p>
            <a:r>
              <a:rPr lang="en-US" altLang="ko-KR" dirty="0"/>
              <a:t>int -&gt; char (59 -&gt; ‘;’)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dirty="0"/>
              <a:t>String &lt;-&gt; any other data type (and vice versa) </a:t>
            </a:r>
            <a:r>
              <a:rPr lang="en-US" altLang="ko-KR" dirty="0">
                <a:solidFill>
                  <a:srgbClr val="FF0000"/>
                </a:solidFill>
              </a:rPr>
              <a:t>//compile error!!</a:t>
            </a:r>
          </a:p>
          <a:p>
            <a:r>
              <a:rPr lang="en-US" altLang="ko-KR" dirty="0"/>
              <a:t>Why not? String is not primitive type. It is Object! So, you need to do parsing, not casting.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8073BC-7206-4788-646E-FE3309CA8FCC}"/>
              </a:ext>
            </a:extLst>
          </p:cNvPr>
          <p:cNvSpPr txBox="1"/>
          <p:nvPr/>
        </p:nvSpPr>
        <p:spPr>
          <a:xfrm>
            <a:off x="7818894" y="3539629"/>
            <a:ext cx="3122909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ko-KR" dirty="0"/>
              <a:t>char </a:t>
            </a:r>
            <a:r>
              <a:rPr lang="en-US" altLang="ko-KR" dirty="0" err="1"/>
              <a:t>ch</a:t>
            </a:r>
            <a:r>
              <a:rPr lang="en-US" altLang="ko-KR" dirty="0"/>
              <a:t> = ‘%’;</a:t>
            </a:r>
          </a:p>
          <a:p>
            <a:r>
              <a:rPr lang="en-US" altLang="ko-KR" dirty="0" err="1"/>
              <a:t>System.out.println</a:t>
            </a:r>
            <a:r>
              <a:rPr lang="en-US" altLang="ko-KR" dirty="0"/>
              <a:t>((int)</a:t>
            </a:r>
            <a:r>
              <a:rPr lang="en-US" altLang="ko-KR" dirty="0" err="1"/>
              <a:t>ch</a:t>
            </a:r>
            <a:r>
              <a:rPr lang="en-US" altLang="ko-KR" dirty="0"/>
              <a:t>);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265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D0C8-DDF1-EBBD-A8F7-63C4EBDED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Casting instance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7C38B0-1F3E-D46F-ACE0-BC037641F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/>
              <a:t>only available in an inheritance relationship.</a:t>
            </a:r>
          </a:p>
          <a:p>
            <a:r>
              <a:rPr lang="en-US" altLang="ko-KR" sz="2400" dirty="0"/>
              <a:t>(Grandparent &lt;-&gt; parent &lt;-&gt; me, not sister &lt;-&gt; me, or cousin &lt;-&gt; me)</a:t>
            </a:r>
          </a:p>
          <a:p>
            <a:endParaRPr lang="en-US" altLang="ko-KR" sz="2400" dirty="0"/>
          </a:p>
          <a:p>
            <a:r>
              <a:rPr lang="en-US" altLang="ko-KR" b="1" dirty="0"/>
              <a:t>Upcasting </a:t>
            </a:r>
            <a:r>
              <a:rPr lang="en-US" altLang="ko-KR" dirty="0"/>
              <a:t>: Child type -&gt; Parent type, </a:t>
            </a:r>
            <a:r>
              <a:rPr lang="en-US" altLang="ko-KR" dirty="0" err="1"/>
              <a:t>ElectricCar</a:t>
            </a:r>
            <a:r>
              <a:rPr lang="en-US" altLang="ko-KR" dirty="0"/>
              <a:t> -&gt; Car. </a:t>
            </a:r>
          </a:p>
          <a:p>
            <a:r>
              <a:rPr lang="en-US" altLang="ko-KR" dirty="0"/>
              <a:t>Always safe! Why? It is ‘is-a’ relationship. Electric Car is a Car.</a:t>
            </a:r>
          </a:p>
          <a:p>
            <a:pPr marL="0" indent="0">
              <a:buNone/>
            </a:pPr>
            <a:endParaRPr lang="en-US" altLang="ko-KR" dirty="0"/>
          </a:p>
          <a:p>
            <a:r>
              <a:rPr lang="en-US" altLang="ko-KR" b="1" dirty="0"/>
              <a:t>Downcasting</a:t>
            </a:r>
            <a:r>
              <a:rPr lang="en-US" altLang="ko-KR" dirty="0"/>
              <a:t> : Parent type -&gt; Child type, Car -&gt; </a:t>
            </a:r>
            <a:r>
              <a:rPr lang="en-US" altLang="ko-KR" dirty="0" err="1"/>
              <a:t>ElectricCar</a:t>
            </a:r>
            <a:endParaRPr lang="en-US" altLang="ko-KR" dirty="0"/>
          </a:p>
          <a:p>
            <a:r>
              <a:rPr lang="en-US" altLang="ko-KR" dirty="0"/>
              <a:t>Conditionally available! Why? Car is an Electric Car??? Not all cars are electric!</a:t>
            </a:r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sz="2600" dirty="0"/>
              <a:t>If (</a:t>
            </a:r>
            <a:r>
              <a:rPr lang="en-US" altLang="ko-KR" sz="2600" dirty="0" err="1"/>
              <a:t>myCar</a:t>
            </a:r>
            <a:r>
              <a:rPr lang="en-US" altLang="ko-KR" sz="2600" dirty="0"/>
              <a:t> </a:t>
            </a:r>
            <a:r>
              <a:rPr lang="en-US" altLang="ko-KR" sz="2600" b="1" dirty="0" err="1"/>
              <a:t>instanceof</a:t>
            </a:r>
            <a:r>
              <a:rPr lang="en-US" altLang="ko-KR" sz="2600" dirty="0"/>
              <a:t> </a:t>
            </a:r>
            <a:r>
              <a:rPr lang="en-US" altLang="ko-KR" sz="2600" dirty="0" err="1"/>
              <a:t>ElectricCar</a:t>
            </a:r>
            <a:r>
              <a:rPr lang="en-US" altLang="ko-KR" sz="2600" dirty="0"/>
              <a:t>){  } //Check </a:t>
            </a:r>
            <a:r>
              <a:rPr lang="en-US" altLang="ko-KR" sz="2600" dirty="0" err="1"/>
              <a:t>myCar</a:t>
            </a:r>
            <a:r>
              <a:rPr lang="en-US" altLang="ko-KR" sz="2600" dirty="0"/>
              <a:t> is an instance of class </a:t>
            </a:r>
            <a:r>
              <a:rPr lang="en-US" altLang="ko-KR" sz="2600" dirty="0" err="1"/>
              <a:t>ElectricCar</a:t>
            </a:r>
            <a:r>
              <a:rPr lang="en-US" altLang="ko-KR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55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1763E-D030-49C4-287A-ECB94D91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Generics?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2E2366-6DE1-1215-166A-E5370B0FD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Generics allow you to write classes, interfaces, and methods that work with different data types, without having to specify the exact type in advance.</a:t>
            </a:r>
          </a:p>
          <a:p>
            <a:endParaRPr lang="en-US" altLang="ko-KR" dirty="0"/>
          </a:p>
          <a:p>
            <a:r>
              <a:rPr lang="en-US" altLang="ko-KR" dirty="0"/>
              <a:t>Generic Class</a:t>
            </a:r>
          </a:p>
          <a:p>
            <a:r>
              <a:rPr lang="en-US" altLang="ko-KR" dirty="0"/>
              <a:t>Generic Interface</a:t>
            </a:r>
          </a:p>
          <a:p>
            <a:r>
              <a:rPr lang="en-US" altLang="ko-KR" dirty="0"/>
              <a:t>Generic Method</a:t>
            </a:r>
          </a:p>
          <a:p>
            <a:r>
              <a:rPr lang="en-US" altLang="ko-KR" dirty="0"/>
              <a:t>Generic Collections</a:t>
            </a:r>
          </a:p>
          <a:p>
            <a:endParaRPr lang="en-US" altLang="ko-KR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1023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C663F2-9C97-758A-5860-98F579695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Why Use Generics?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3F2406-2679-D212-19FF-F0A3A9FA6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Code Reusability:</a:t>
            </a:r>
            <a:r>
              <a:rPr lang="en-US" altLang="ko-KR" dirty="0"/>
              <a:t> Write one class or method that works with different data types.</a:t>
            </a:r>
          </a:p>
          <a:p>
            <a:r>
              <a:rPr lang="en-US" altLang="ko-KR" b="1" dirty="0"/>
              <a:t>Type Safety:</a:t>
            </a:r>
            <a:r>
              <a:rPr lang="en-US" altLang="ko-KR" dirty="0"/>
              <a:t> Catch type errors at compile time instead of runtime.</a:t>
            </a:r>
          </a:p>
          <a:p>
            <a:r>
              <a:rPr lang="en-US" altLang="ko-KR" b="1" dirty="0"/>
              <a:t>Cleaner Code:</a:t>
            </a:r>
            <a:r>
              <a:rPr lang="en-US" altLang="ko-KR" dirty="0"/>
              <a:t> No need for casting when retrieving objects.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131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782399-1746-DBDB-438A-64DE6F413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Activity!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5EE598-0A0C-8787-E1DD-050FEA7FA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Code Reusability </a:t>
            </a:r>
            <a:r>
              <a:rPr lang="en-US" altLang="ko-KR" dirty="0"/>
              <a:t>-&gt; Generic Class</a:t>
            </a:r>
            <a:endParaRPr lang="en-US" altLang="ko-KR" b="1" dirty="0"/>
          </a:p>
          <a:p>
            <a:r>
              <a:rPr lang="en-US" altLang="ko-KR" b="1" dirty="0"/>
              <a:t>Type Safety </a:t>
            </a:r>
            <a:r>
              <a:rPr lang="en-US" altLang="ko-KR" dirty="0"/>
              <a:t>-&gt; Generic Collection</a:t>
            </a:r>
          </a:p>
          <a:p>
            <a:r>
              <a:rPr lang="en-US" altLang="ko-KR" b="1" dirty="0"/>
              <a:t>Cleaner Code </a:t>
            </a:r>
            <a:r>
              <a:rPr lang="en-US" altLang="ko-KR" dirty="0"/>
              <a:t>-&gt; </a:t>
            </a:r>
          </a:p>
          <a:p>
            <a:r>
              <a:rPr lang="en-US" altLang="ko-KR" dirty="0"/>
              <a:t>1. Don’t need to code all types of class</a:t>
            </a:r>
          </a:p>
          <a:p>
            <a:r>
              <a:rPr lang="en-US" altLang="ko-KR" dirty="0"/>
              <a:t>2. Don’t need to downcast</a:t>
            </a:r>
          </a:p>
        </p:txBody>
      </p:sp>
    </p:spTree>
    <p:extLst>
      <p:ext uri="{BB962C8B-B14F-4D97-AF65-F5344CB8AC3E}">
        <p14:creationId xmlns:p14="http://schemas.microsoft.com/office/powerpoint/2010/main" val="169435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Next session is the last one!</a:t>
            </a:r>
          </a:p>
          <a:p>
            <a:r>
              <a:rPr lang="en-AU" dirty="0"/>
              <a:t>Will talk about ‘The Four Pillars of OOP’.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396</Words>
  <Application>Microsoft Office PowerPoint</Application>
  <PresentationFormat>와이드스크린</PresentationFormat>
  <Paragraphs>52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Casting??</vt:lpstr>
      <vt:lpstr>Casting instance</vt:lpstr>
      <vt:lpstr>What is Generics?</vt:lpstr>
      <vt:lpstr>Why Use Generics?</vt:lpstr>
      <vt:lpstr>Activity!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32</cp:revision>
  <dcterms:created xsi:type="dcterms:W3CDTF">2026-03-09T12:50:26Z</dcterms:created>
  <dcterms:modified xsi:type="dcterms:W3CDTF">2026-05-03T16:09:33Z</dcterms:modified>
</cp:coreProperties>
</file>