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68" r:id="rId3"/>
    <p:sldId id="290" r:id="rId4"/>
    <p:sldId id="291" r:id="rId5"/>
    <p:sldId id="292" r:id="rId6"/>
    <p:sldId id="296" r:id="rId7"/>
    <p:sldId id="298" r:id="rId8"/>
    <p:sldId id="297" r:id="rId9"/>
    <p:sldId id="293" r:id="rId10"/>
    <p:sldId id="294" r:id="rId11"/>
    <p:sldId id="295" r:id="rId12"/>
    <p:sldId id="274" r:id="rId13"/>
    <p:sldId id="26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7" autoAdjust="0"/>
    <p:restoredTop sz="94660"/>
  </p:normalViewPr>
  <p:slideViewPr>
    <p:cSldViewPr snapToGrid="0">
      <p:cViewPr varScale="1">
        <p:scale>
          <a:sx n="82" d="100"/>
          <a:sy n="82" d="100"/>
        </p:scale>
        <p:origin x="48" y="1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F64A5-8AAE-4DAF-ABDE-3B91FACFC7C1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9305E5-AA3C-42E1-883B-5BFE04A89CA9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17790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2120D16-528A-F7FC-7307-BF1AF95FD8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70255B2E-03E8-3E52-0A64-68FC160E84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3C4EADE-571B-89E1-66DF-99AFD48E6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F0DB82C-E1A6-AAC1-72C4-F5A7E7CE9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49B3163-BAD1-5729-2D3C-00E50EC6F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1057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94E232-70AA-443E-C74E-4CD02DCF7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2636912-E4F5-4AA1-18F3-A6F8219371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6388F8C-86F6-5514-4A90-FE038692A1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C0F60FE-96B7-0BE2-9D3B-59D7533AF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478D616-DF1F-1D53-29F8-52FC05A7BD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3567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E327509-D939-DF5B-772E-26F1535F47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4A377E3-9EA5-EE71-F72B-50B30DA0AC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91CC6AC-33B9-AE9E-32C7-4BAA7185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2902BF4-EF9B-CC56-FF08-0440C41DF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95FBA6E-C17E-DE20-5321-3E172B47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01213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6101E4-3E2C-9956-8A0E-5A0579FC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94EBA34-D4F7-C59D-AC7F-B170705C29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77EA8F-D6FA-248C-2A3F-5500EF849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C297C9-B79E-3793-222D-6B75058C3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012704F-3245-0EAC-379A-D43386C41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66769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13CECAC-D33B-58B6-C24D-720FC5FD6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78027F1-31F5-669B-DAD5-B37B272652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9A1CCA-CC71-198C-AE1F-EDBEDF98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6F7B3F-7920-2E9B-9CAF-DBF75FE9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26C7EA2-976C-78C8-5D5B-EC294F8FA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0198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48CC859-7583-1135-9674-A7BDD5CAC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5DEF205-0696-9CC4-10A9-D18E1DEF0A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8A95E5C6-04D4-A234-043F-A7BD303057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F529119-928B-7D5D-1FDB-33BAC726E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156C5B7-4392-D616-FD1E-71325DCF5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C29F67B-E878-9C60-5A6D-735668D7F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40255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7C57458-6F05-EC30-4DA5-868F37FAE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65CAD60-8502-564B-E9BB-3366CA3502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C0C1161-1BCC-6630-69D2-05F845BA78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6B085B-E830-F46D-AF9E-48B65BB3E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45F70C-04DD-4382-C0E9-358BE5335D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7DC3C8AA-AA32-07EE-D0F9-2A4C98E0B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923E7D8-4EC3-45C3-323A-E7CE4D359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DF7186D-37BF-705C-07FF-AEC8FE0A8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439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3DDCB4F-AC11-C150-896D-72934EC5E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CD9D4A95-B0ED-F3A5-F79C-B55697F34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A6AB61A-ABCC-0F8C-5780-4B1F029B3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1BD97F61-74AD-B54F-1054-634D0CE2B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6178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1116D7F0-9833-F791-16FA-05822DBA3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3D654023-9850-EF23-AF22-2B7834B0A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1DC1C631-9363-BB43-7B8C-62204C7B5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77871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3490411-52EB-548A-4C77-203CF8E7CA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61188B9-4CD2-CC42-2560-4FD5DD45FE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A1A3972-8F7D-28CD-D29A-4BC73EABA0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3E12DFA-F6A3-5EE4-D589-421457A69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96F3F3-DCC9-0198-4DB3-8C5640E7F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8D7040C-FE7B-63FE-593B-1B6B3F794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094801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B1CCFC-34A7-BFAC-64CE-2F802CF755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1B5E7A1-E0CA-69F0-080E-31B2147816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4EAEEAF-15A3-7639-49EA-531493E2FF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067444D-65D1-D908-79AE-B84E490D5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7CAB8-2A74-45C9-B6B3-9343899FD7DA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36C1C88-2E4D-A069-5590-6366DB560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1844132-224A-1F3E-E75F-EF95EE073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44300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5AF0319-3CB5-CE5B-6608-895951B37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AU"/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34EDAB-CBA8-8C46-B28F-5A2FFBA5E4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AU"/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1D96781-4D4D-B9A5-010F-D1218674D51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587CAB8-2A74-45C9-B6B3-9343899FD7DA}" type="datetimeFigureOut">
              <a:rPr lang="en-AU" smtClean="0"/>
              <a:t>11/05/2026</a:t>
            </a:fld>
            <a:endParaRPr lang="en-AU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061C33-65C9-8516-7086-519A3DCA3AE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E13836F-A5E5-7047-7255-0671BFCBE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84C1DC0-FAA9-4389-BC28-8AEF709B6B0D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8085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67DB83C-0D45-A302-7C75-C83220FCC8D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Programming Fundamentals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2685ECD1-F8C4-56C9-DF8B-845CAD3EDDC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Week 12</a:t>
            </a:r>
          </a:p>
          <a:p>
            <a:r>
              <a:rPr lang="en-AU" dirty="0"/>
              <a:t>Miya</a:t>
            </a:r>
          </a:p>
        </p:txBody>
      </p:sp>
    </p:spTree>
    <p:extLst>
      <p:ext uri="{BB962C8B-B14F-4D97-AF65-F5344CB8AC3E}">
        <p14:creationId xmlns:p14="http://schemas.microsoft.com/office/powerpoint/2010/main" val="854435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3F77152-881A-41FD-952F-B9C363ECC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Why</a:t>
            </a:r>
            <a:r>
              <a:rPr lang="ko-KR" altLang="en-US" dirty="0"/>
              <a:t> </a:t>
            </a:r>
            <a:r>
              <a:rPr lang="en-US" altLang="ko-KR" dirty="0"/>
              <a:t>using</a:t>
            </a:r>
            <a:r>
              <a:rPr lang="ko-KR" altLang="en-US" dirty="0"/>
              <a:t> </a:t>
            </a:r>
            <a:r>
              <a:rPr lang="en-US" altLang="ko-KR" dirty="0"/>
              <a:t>Polymorphism?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F264417-0258-C8A8-0CBA-8655C4940E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Simplify and avoiding repeating codes. -&gt; One parent class can make different child classes</a:t>
            </a:r>
          </a:p>
          <a:p>
            <a:r>
              <a:rPr lang="en-US" altLang="ko-KR" dirty="0"/>
              <a:t>Maintaining collections -&gt; All child instances can store in a one collection. </a:t>
            </a:r>
          </a:p>
          <a:p>
            <a:r>
              <a:rPr lang="en-US" altLang="ko-KR" dirty="0"/>
              <a:t>So! We can extend system (like adding new feature or child class) without modifying codes too much. </a:t>
            </a:r>
          </a:p>
          <a:p>
            <a:r>
              <a:rPr lang="en-US" altLang="ko-KR" dirty="0"/>
              <a:t>And also it is good for maintenance. </a:t>
            </a:r>
          </a:p>
          <a:p>
            <a:endParaRPr lang="en-US" altLang="ko-KR" dirty="0"/>
          </a:p>
          <a:p>
            <a:r>
              <a:rPr lang="en-US" altLang="ko-KR" dirty="0"/>
              <a:t>This</a:t>
            </a:r>
            <a:r>
              <a:rPr lang="ko-KR" altLang="en-US" dirty="0"/>
              <a:t> </a:t>
            </a:r>
            <a:r>
              <a:rPr lang="en-US" altLang="ko-KR" dirty="0"/>
              <a:t>is the ultimate concept of OOP. </a:t>
            </a:r>
            <a:r>
              <a:rPr lang="ko-KR" altLang="en-US" dirty="0"/>
              <a:t> 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8066630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140EB86-ADD4-45F3-46D0-46DCB780D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How to use Polymorphism?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B00177D-A508-590C-16A8-6487A9B187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1. Inheritance</a:t>
            </a:r>
          </a:p>
          <a:p>
            <a:r>
              <a:rPr lang="en-US" altLang="ko-KR" dirty="0"/>
              <a:t>2. Abstraction (interface and abstract class)</a:t>
            </a:r>
          </a:p>
          <a:p>
            <a:r>
              <a:rPr lang="en-US" altLang="ko-KR" dirty="0"/>
              <a:t>3. Method overloading, overriding.</a:t>
            </a:r>
          </a:p>
          <a:p>
            <a:r>
              <a:rPr lang="en-US" altLang="ko-KR" dirty="0"/>
              <a:t>4. Upcasting/Downcasting </a:t>
            </a:r>
          </a:p>
        </p:txBody>
      </p:sp>
    </p:spTree>
    <p:extLst>
      <p:ext uri="{BB962C8B-B14F-4D97-AF65-F5344CB8AC3E}">
        <p14:creationId xmlns:p14="http://schemas.microsoft.com/office/powerpoint/2010/main" val="1911177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047FB43-3DE1-238D-7019-F2AB17163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Reminder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C6AA621-2E1D-6FD6-C472-973D1EE2B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I will send useful documents for finding jobs. Please share your student email. </a:t>
            </a:r>
          </a:p>
          <a:p>
            <a:r>
              <a:rPr lang="en-AU" dirty="0"/>
              <a:t>All sessions of this semester is done!</a:t>
            </a:r>
          </a:p>
          <a:p>
            <a:r>
              <a:rPr lang="en-AU" dirty="0"/>
              <a:t>Leave feedback at my website will be helpful. </a:t>
            </a:r>
          </a:p>
          <a:p>
            <a:r>
              <a:rPr lang="en-AU" dirty="0"/>
              <a:t>If UTS ask feedback… </a:t>
            </a:r>
          </a:p>
        </p:txBody>
      </p:sp>
    </p:spTree>
    <p:extLst>
      <p:ext uri="{BB962C8B-B14F-4D97-AF65-F5344CB8AC3E}">
        <p14:creationId xmlns:p14="http://schemas.microsoft.com/office/powerpoint/2010/main" val="41704755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926F608-9C46-1E71-52F1-7E4658D27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Any Questions?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DE730C8-FFB1-5278-396E-7E8889B59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Ask anything!</a:t>
            </a:r>
          </a:p>
        </p:txBody>
      </p:sp>
    </p:spTree>
    <p:extLst>
      <p:ext uri="{BB962C8B-B14F-4D97-AF65-F5344CB8AC3E}">
        <p14:creationId xmlns:p14="http://schemas.microsoft.com/office/powerpoint/2010/main" val="2165545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08C2A66-4905-785E-228B-724476AEE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Your U:PASS Leader - Miya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9EBD9EC-0AFC-6F8F-7F54-6F9DB6ACB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3</a:t>
            </a:r>
            <a:r>
              <a:rPr lang="en-AU" baseline="30000" dirty="0"/>
              <a:t>rd</a:t>
            </a:r>
            <a:r>
              <a:rPr lang="en-AU" dirty="0"/>
              <a:t> years of Bachelor of Information Technology. </a:t>
            </a:r>
          </a:p>
          <a:p>
            <a:r>
              <a:rPr lang="en-AU" dirty="0"/>
              <a:t>Majoring in Cybersecurity, Networking and Enterprise Software Development.</a:t>
            </a:r>
          </a:p>
        </p:txBody>
      </p:sp>
    </p:spTree>
    <p:extLst>
      <p:ext uri="{BB962C8B-B14F-4D97-AF65-F5344CB8AC3E}">
        <p14:creationId xmlns:p14="http://schemas.microsoft.com/office/powerpoint/2010/main" val="436298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내용 개체 틀 4">
            <a:extLst>
              <a:ext uri="{FF2B5EF4-FFF2-40B4-BE49-F238E27FC236}">
                <a16:creationId xmlns:a16="http://schemas.microsoft.com/office/drawing/2014/main" id="{B1669616-D6C6-0B14-C222-F399BA0D68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833" y="313184"/>
            <a:ext cx="6964763" cy="623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086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5FB6796-AAE9-209E-8486-991EF599F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The Four Pillars of OOP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3AFA7DF-0116-040B-D7AB-63A02CBFB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Abstraction </a:t>
            </a:r>
          </a:p>
          <a:p>
            <a:r>
              <a:rPr lang="en-US" altLang="ko-KR" dirty="0"/>
              <a:t>Inheritance -&gt; We did this week 10</a:t>
            </a:r>
          </a:p>
          <a:p>
            <a:r>
              <a:rPr lang="en-US" altLang="ko-KR" dirty="0"/>
              <a:t>Polymorphism</a:t>
            </a:r>
          </a:p>
          <a:p>
            <a:r>
              <a:rPr lang="en-US" altLang="ko-KR" dirty="0"/>
              <a:t>Encapsulation -&gt; We did this week 8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67212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BBD2099-8879-B84C-1497-9EF78BE6D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Abstraction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997A6F-50EE-9F19-3346-EC8C1305F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Simplify complex concept and find out common elements, essence, or function.</a:t>
            </a:r>
          </a:p>
          <a:p>
            <a:endParaRPr lang="en-US" altLang="ko-KR" dirty="0"/>
          </a:p>
          <a:p>
            <a:r>
              <a:rPr lang="en-US" altLang="ko-KR" dirty="0"/>
              <a:t>Why using this? -&gt; Because it is skill to make super class/interface.</a:t>
            </a:r>
          </a:p>
          <a:p>
            <a:r>
              <a:rPr lang="en-US" altLang="ko-KR" dirty="0"/>
              <a:t>-&gt; So that to make ‘blueprint’ of class/interface. </a:t>
            </a:r>
          </a:p>
          <a:p>
            <a:endParaRPr lang="en-US" altLang="ko-KR" dirty="0"/>
          </a:p>
          <a:p>
            <a:r>
              <a:rPr lang="en-US" altLang="ko-KR" dirty="0"/>
              <a:t>  For example, electric car and ICE car have common function of drive and stop.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0911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7A208F-A5A0-D4D7-712A-B906D42AC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altLang="ko-KR" dirty="0"/>
              <a:t>How to use Abstraction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9F8F546-C111-BC48-84A1-9D5B852C74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altLang="ko-KR" dirty="0"/>
              <a:t>1. Abstract class </a:t>
            </a:r>
          </a:p>
          <a:p>
            <a:r>
              <a:rPr lang="en-US" altLang="ko-KR" dirty="0"/>
              <a:t>2. Interface</a:t>
            </a:r>
          </a:p>
          <a:p>
            <a:endParaRPr lang="en-US" altLang="ko-KR" dirty="0"/>
          </a:p>
          <a:p>
            <a:r>
              <a:rPr lang="en-US" altLang="ko-KR" b="1" dirty="0"/>
              <a:t>Inheritance</a:t>
            </a:r>
            <a:r>
              <a:rPr lang="en-US" altLang="ko-KR" dirty="0"/>
              <a:t> is mechanism(or tool) to bond between classes.</a:t>
            </a:r>
          </a:p>
          <a:p>
            <a:r>
              <a:rPr lang="en-US" altLang="ko-KR" b="1" dirty="0"/>
              <a:t>Abstraction</a:t>
            </a:r>
            <a:r>
              <a:rPr lang="en-US" altLang="ko-KR" dirty="0"/>
              <a:t> is architect principle to see simple and find out common things between classes. </a:t>
            </a:r>
          </a:p>
          <a:p>
            <a:endParaRPr lang="en-US" altLang="ko-KR" dirty="0"/>
          </a:p>
          <a:p>
            <a:r>
              <a:rPr lang="en-US" altLang="ko-KR" dirty="0"/>
              <a:t>Abstraction is part of Inheritance. </a:t>
            </a:r>
          </a:p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78625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5E4D32-4B13-F79E-91B4-77F23A68B6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Normal vs abstract class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94325D6-ED3C-D45F-ECA6-DE36CF4F0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Can’t we just use inherited normal class, not abstract?</a:t>
            </a:r>
          </a:p>
          <a:p>
            <a:r>
              <a:rPr lang="en-US" altLang="ko-KR" dirty="0"/>
              <a:t>-&gt; When you don’t </a:t>
            </a:r>
            <a:r>
              <a:rPr lang="en-US" altLang="ko-KR" dirty="0" err="1"/>
              <a:t>wanna</a:t>
            </a:r>
            <a:r>
              <a:rPr lang="en-US" altLang="ko-KR" dirty="0"/>
              <a:t> make instance of parent class. </a:t>
            </a:r>
          </a:p>
          <a:p>
            <a:r>
              <a:rPr lang="en-US" altLang="ko-KR" dirty="0"/>
              <a:t>-&gt; When you </a:t>
            </a:r>
            <a:r>
              <a:rPr lang="en-US" altLang="ko-KR" dirty="0" err="1"/>
              <a:t>wanna</a:t>
            </a:r>
            <a:r>
              <a:rPr lang="en-US" altLang="ko-KR" dirty="0"/>
              <a:t> assign some methods MUST implements. </a:t>
            </a:r>
          </a:p>
          <a:p>
            <a:endParaRPr lang="ko-KR" altLang="en-US" dirty="0"/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E8FFA70B-58AC-CEFA-46B0-0F3B485C0E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231155"/>
              </p:ext>
            </p:extLst>
          </p:nvPr>
        </p:nvGraphicFramePr>
        <p:xfrm>
          <a:off x="474420" y="3428999"/>
          <a:ext cx="11203554" cy="32715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2285">
                  <a:extLst>
                    <a:ext uri="{9D8B030D-6E8A-4147-A177-3AD203B41FA5}">
                      <a16:colId xmlns:a16="http://schemas.microsoft.com/office/drawing/2014/main" val="2282576716"/>
                    </a:ext>
                  </a:extLst>
                </a:gridCol>
                <a:gridCol w="4200041">
                  <a:extLst>
                    <a:ext uri="{9D8B030D-6E8A-4147-A177-3AD203B41FA5}">
                      <a16:colId xmlns:a16="http://schemas.microsoft.com/office/drawing/2014/main" val="1572689214"/>
                    </a:ext>
                  </a:extLst>
                </a:gridCol>
                <a:gridCol w="4781228">
                  <a:extLst>
                    <a:ext uri="{9D8B030D-6E8A-4147-A177-3AD203B41FA5}">
                      <a16:colId xmlns:a16="http://schemas.microsoft.com/office/drawing/2014/main" val="898486947"/>
                    </a:ext>
                  </a:extLst>
                </a:gridCol>
              </a:tblGrid>
              <a:tr h="612775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Normal class inheritance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Abstract class inheritance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3079540"/>
                  </a:ext>
                </a:extLst>
              </a:tr>
              <a:tr h="61277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Level of abstraction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Low level. Just collecting common functions.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High level. Clear guideline and blueprint of class.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0105949"/>
                  </a:ext>
                </a:extLst>
              </a:tr>
              <a:tr h="73849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Can parent class make instance?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Yes. (Car class can make instance)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No. It is incomplete class.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4949287"/>
                  </a:ext>
                </a:extLst>
              </a:tr>
              <a:tr h="61277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Method implement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Child can redefine methods via overriding.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Child MUST implement abstract methods via overriding.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5838033"/>
                  </a:ext>
                </a:extLst>
              </a:tr>
              <a:tr h="61277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purpose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Extending complete functions for convenience.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Extending incomplete functions for architecting relationship and offer guide.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584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49080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ACC160-06E0-F371-27AB-0E91146A0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83" y="132651"/>
            <a:ext cx="6686227" cy="315912"/>
          </a:xfrm>
        </p:spPr>
        <p:txBody>
          <a:bodyPr>
            <a:normAutofit fontScale="90000"/>
          </a:bodyPr>
          <a:lstStyle/>
          <a:p>
            <a:r>
              <a:rPr lang="en-US" altLang="ko-KR" dirty="0"/>
              <a:t>Abstract Class vs Interface</a:t>
            </a:r>
            <a:endParaRPr lang="ko-KR" altLang="en-US" dirty="0"/>
          </a:p>
        </p:txBody>
      </p:sp>
      <p:graphicFrame>
        <p:nvGraphicFramePr>
          <p:cNvPr id="5" name="내용 개체 틀 4">
            <a:extLst>
              <a:ext uri="{FF2B5EF4-FFF2-40B4-BE49-F238E27FC236}">
                <a16:creationId xmlns:a16="http://schemas.microsoft.com/office/drawing/2014/main" id="{BA35D810-64D3-2FC7-0A57-4970B10034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666196"/>
              </p:ext>
            </p:extLst>
          </p:nvPr>
        </p:nvGraphicFramePr>
        <p:xfrm>
          <a:off x="224726" y="658677"/>
          <a:ext cx="11770961" cy="55596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328">
                  <a:extLst>
                    <a:ext uri="{9D8B030D-6E8A-4147-A177-3AD203B41FA5}">
                      <a16:colId xmlns:a16="http://schemas.microsoft.com/office/drawing/2014/main" val="1127701635"/>
                    </a:ext>
                  </a:extLst>
                </a:gridCol>
                <a:gridCol w="4750231">
                  <a:extLst>
                    <a:ext uri="{9D8B030D-6E8A-4147-A177-3AD203B41FA5}">
                      <a16:colId xmlns:a16="http://schemas.microsoft.com/office/drawing/2014/main" val="3992721556"/>
                    </a:ext>
                  </a:extLst>
                </a:gridCol>
                <a:gridCol w="5455402">
                  <a:extLst>
                    <a:ext uri="{9D8B030D-6E8A-4147-A177-3AD203B41FA5}">
                      <a16:colId xmlns:a16="http://schemas.microsoft.com/office/drawing/2014/main" val="406098438"/>
                    </a:ext>
                  </a:extLst>
                </a:gridCol>
              </a:tblGrid>
              <a:tr h="340964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Abstract Class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Interface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5829346"/>
                  </a:ext>
                </a:extLst>
              </a:tr>
              <a:tr h="74198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purpose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Extend functions and share resources via </a:t>
                      </a:r>
                      <a:r>
                        <a:rPr lang="en-US" altLang="ko-KR" b="1" dirty="0"/>
                        <a:t>inheritance</a:t>
                      </a:r>
                      <a:r>
                        <a:rPr lang="en-US" altLang="ko-KR" dirty="0"/>
                        <a:t>.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Define specifications that class must </a:t>
                      </a:r>
                      <a:r>
                        <a:rPr lang="en-US" altLang="ko-KR" b="1" dirty="0"/>
                        <a:t>implement</a:t>
                      </a:r>
                      <a:r>
                        <a:rPr lang="en-US" altLang="ko-KR" dirty="0"/>
                        <a:t>. </a:t>
                      </a:r>
                    </a:p>
                    <a:p>
                      <a:pPr latinLnBrk="1"/>
                      <a:r>
                        <a:rPr lang="en-US" altLang="ko-KR" dirty="0"/>
                        <a:t>(blueprint of class)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5065536"/>
                  </a:ext>
                </a:extLst>
              </a:tr>
              <a:tr h="74198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Multiple parent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No. Only 1 extends. (no multiple inheritance)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Yes. Can do multiple implements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0516925"/>
                  </a:ext>
                </a:extLst>
              </a:tr>
              <a:tr h="74198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Field (variable)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Yes. Both variable and constant property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No. (Only available Constant using ‘Final’)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663536"/>
                  </a:ext>
                </a:extLst>
              </a:tr>
              <a:tr h="74198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Constructor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Yes.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No. This is not inheritance.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7404665"/>
                  </a:ext>
                </a:extLst>
              </a:tr>
              <a:tr h="74198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Method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Mix of normal method and abstract method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Basically, all methods are abstract.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0337335"/>
                  </a:ext>
                </a:extLst>
              </a:tr>
              <a:tr h="74198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Instance</a:t>
                      </a:r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No. This is incomplete blueprint.</a:t>
                      </a:r>
                      <a:endParaRPr lang="ko-KR" altLang="en-US" dirty="0"/>
                    </a:p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1590878"/>
                  </a:ext>
                </a:extLst>
              </a:tr>
              <a:tr h="74198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/>
                        <a:t>Compile error</a:t>
                      </a:r>
                      <a:endParaRPr lang="ko-KR" alt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dirty="0"/>
                        <a:t>If you don’t do all abstract methods at child. </a:t>
                      </a:r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382179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65514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EB4FD88-AEEA-68A1-E352-8032D84ED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Polymorphism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A693DD5-952E-7332-C816-65FD2A481E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745448" cy="1970252"/>
          </a:xfrm>
        </p:spPr>
        <p:txBody>
          <a:bodyPr>
            <a:normAutofit/>
          </a:bodyPr>
          <a:lstStyle/>
          <a:p>
            <a:r>
              <a:rPr lang="en-US" altLang="ko-KR" dirty="0"/>
              <a:t>It is the idea that an object (or method, property …) can have multiple types.</a:t>
            </a:r>
          </a:p>
          <a:p>
            <a:r>
              <a:rPr lang="en-US" altLang="ko-KR" dirty="0"/>
              <a:t>One thing -&gt; different types</a:t>
            </a: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44403F63-40E5-0FB4-09F1-1FF5F0452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017" y="1111541"/>
            <a:ext cx="3867596" cy="4194250"/>
          </a:xfrm>
          <a:prstGeom prst="rect">
            <a:avLst/>
          </a:prstGeom>
        </p:spPr>
      </p:pic>
      <p:grpSp>
        <p:nvGrpSpPr>
          <p:cNvPr id="59" name="그룹 58">
            <a:extLst>
              <a:ext uri="{FF2B5EF4-FFF2-40B4-BE49-F238E27FC236}">
                <a16:creationId xmlns:a16="http://schemas.microsoft.com/office/drawing/2014/main" id="{B45763D6-BEF9-4B89-3E40-0D711B8077E5}"/>
              </a:ext>
            </a:extLst>
          </p:cNvPr>
          <p:cNvGrpSpPr/>
          <p:nvPr/>
        </p:nvGrpSpPr>
        <p:grpSpPr>
          <a:xfrm>
            <a:off x="838200" y="4051667"/>
            <a:ext cx="6891140" cy="2272321"/>
            <a:chOff x="416966" y="3516976"/>
            <a:chExt cx="6891140" cy="2272321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5A01F12F-CAD1-0EC0-585D-F4990814CFAB}"/>
                </a:ext>
              </a:extLst>
            </p:cNvPr>
            <p:cNvSpPr txBox="1"/>
            <p:nvPr/>
          </p:nvSpPr>
          <p:spPr>
            <a:xfrm>
              <a:off x="868261" y="4370665"/>
              <a:ext cx="574734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4000" dirty="0"/>
                <a:t>Human behave brand car</a:t>
              </a:r>
              <a:endParaRPr lang="ko-KR" altLang="en-US" sz="4000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3D8709B-05BA-B2CD-034F-EA15ED3A4793}"/>
                </a:ext>
              </a:extLst>
            </p:cNvPr>
            <p:cNvSpPr txBox="1"/>
            <p:nvPr/>
          </p:nvSpPr>
          <p:spPr>
            <a:xfrm>
              <a:off x="416966" y="3891939"/>
              <a:ext cx="50366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/>
                <a:t>me</a:t>
              </a:r>
              <a:endParaRPr lang="ko-KR" alt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C08DEEFE-5EEF-B63E-7C05-0A19C44E7017}"/>
                </a:ext>
              </a:extLst>
            </p:cNvPr>
            <p:cNvSpPr txBox="1"/>
            <p:nvPr/>
          </p:nvSpPr>
          <p:spPr>
            <a:xfrm>
              <a:off x="1091968" y="3516976"/>
              <a:ext cx="7352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/>
                <a:t>sister</a:t>
              </a:r>
              <a:endParaRPr lang="ko-KR" altLang="en-US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B9DD9018-B982-EF16-AFB7-78D78864F4CD}"/>
                </a:ext>
              </a:extLst>
            </p:cNvPr>
            <p:cNvSpPr txBox="1"/>
            <p:nvPr/>
          </p:nvSpPr>
          <p:spPr>
            <a:xfrm>
              <a:off x="2086976" y="3782544"/>
              <a:ext cx="91570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/>
                <a:t>brother</a:t>
              </a:r>
              <a:endParaRPr lang="ko-KR" alt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CA193FFE-BCF7-2ED2-FAA2-AE876D992C66}"/>
                </a:ext>
              </a:extLst>
            </p:cNvPr>
            <p:cNvSpPr txBox="1"/>
            <p:nvPr/>
          </p:nvSpPr>
          <p:spPr>
            <a:xfrm>
              <a:off x="5805261" y="3659919"/>
              <a:ext cx="9380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/>
                <a:t>electric</a:t>
              </a:r>
              <a:endParaRPr lang="ko-KR" altLang="en-US" dirty="0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B26C6748-4837-81F1-20D7-559882457DDD}"/>
                </a:ext>
              </a:extLst>
            </p:cNvPr>
            <p:cNvSpPr txBox="1"/>
            <p:nvPr/>
          </p:nvSpPr>
          <p:spPr>
            <a:xfrm>
              <a:off x="6775588" y="3800550"/>
              <a:ext cx="53251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/>
                <a:t>ICE</a:t>
              </a:r>
              <a:endParaRPr lang="ko-KR" altLang="en-US" dirty="0"/>
            </a:p>
          </p:txBody>
        </p:sp>
        <p:cxnSp>
          <p:nvCxnSpPr>
            <p:cNvPr id="26" name="직선 화살표 연결선 25">
              <a:extLst>
                <a:ext uri="{FF2B5EF4-FFF2-40B4-BE49-F238E27FC236}">
                  <a16:creationId xmlns:a16="http://schemas.microsoft.com/office/drawing/2014/main" id="{749754D4-53B0-FF31-C442-B57DE8413C1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76837" y="4179273"/>
              <a:ext cx="427838" cy="35991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직선 화살표 연결선 27">
              <a:extLst>
                <a:ext uri="{FF2B5EF4-FFF2-40B4-BE49-F238E27FC236}">
                  <a16:creationId xmlns:a16="http://schemas.microsoft.com/office/drawing/2014/main" id="{066F883F-7CCA-D041-1548-7DFD6CECCEFA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1569781" y="3866962"/>
              <a:ext cx="120724" cy="67222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직선 화살표 연결선 29">
              <a:extLst>
                <a:ext uri="{FF2B5EF4-FFF2-40B4-BE49-F238E27FC236}">
                  <a16:creationId xmlns:a16="http://schemas.microsoft.com/office/drawing/2014/main" id="{2B70A055-D05D-80B8-1FC2-28CD2FB441D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132756" y="4112093"/>
              <a:ext cx="433266" cy="49427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화살표 연결선 31">
              <a:extLst>
                <a:ext uri="{FF2B5EF4-FFF2-40B4-BE49-F238E27FC236}">
                  <a16:creationId xmlns:a16="http://schemas.microsoft.com/office/drawing/2014/main" id="{428EA77B-C796-EC12-2C22-EFB8D2292C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323700" y="4029251"/>
              <a:ext cx="0" cy="56525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직선 화살표 연결선 33">
              <a:extLst>
                <a:ext uri="{FF2B5EF4-FFF2-40B4-BE49-F238E27FC236}">
                  <a16:creationId xmlns:a16="http://schemas.microsoft.com/office/drawing/2014/main" id="{962CAD0B-4943-F01E-3D08-B37A0932BD49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479891" y="4155364"/>
              <a:ext cx="515267" cy="40773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B7D9FCD5-2E85-AAD2-E0BA-BFEB3530277C}"/>
                </a:ext>
              </a:extLst>
            </p:cNvPr>
            <p:cNvSpPr txBox="1"/>
            <p:nvPr/>
          </p:nvSpPr>
          <p:spPr>
            <a:xfrm>
              <a:off x="3478672" y="5419965"/>
              <a:ext cx="6261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/>
                <a:t>stop</a:t>
              </a:r>
              <a:endParaRPr lang="ko-KR" alt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E7469DA4-F0F5-AB0D-0601-0515FAE95132}"/>
                </a:ext>
              </a:extLst>
            </p:cNvPr>
            <p:cNvSpPr txBox="1"/>
            <p:nvPr/>
          </p:nvSpPr>
          <p:spPr>
            <a:xfrm>
              <a:off x="2566022" y="5269943"/>
              <a:ext cx="66973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/>
                <a:t>drive</a:t>
              </a:r>
              <a:endParaRPr lang="ko-KR" altLang="en-US" dirty="0"/>
            </a:p>
          </p:txBody>
        </p:sp>
        <p:cxnSp>
          <p:nvCxnSpPr>
            <p:cNvPr id="48" name="직선 화살표 연결선 47">
              <a:extLst>
                <a:ext uri="{FF2B5EF4-FFF2-40B4-BE49-F238E27FC236}">
                  <a16:creationId xmlns:a16="http://schemas.microsoft.com/office/drawing/2014/main" id="{55C3EDA8-705D-5ACC-74A5-EE9E7322C957}"/>
                </a:ext>
              </a:extLst>
            </p:cNvPr>
            <p:cNvCxnSpPr>
              <a:endCxn id="46" idx="0"/>
            </p:cNvCxnSpPr>
            <p:nvPr/>
          </p:nvCxnSpPr>
          <p:spPr>
            <a:xfrm flipH="1">
              <a:off x="3002676" y="4914900"/>
              <a:ext cx="180791" cy="448733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직선 화살표 연결선 49">
              <a:extLst>
                <a:ext uri="{FF2B5EF4-FFF2-40B4-BE49-F238E27FC236}">
                  <a16:creationId xmlns:a16="http://schemas.microsoft.com/office/drawing/2014/main" id="{A8EA1BCD-1695-56BE-7F5F-AE7CD3397D3B}"/>
                </a:ext>
              </a:extLst>
            </p:cNvPr>
            <p:cNvCxnSpPr/>
            <p:nvPr/>
          </p:nvCxnSpPr>
          <p:spPr>
            <a:xfrm>
              <a:off x="3691467" y="4897967"/>
              <a:ext cx="50800" cy="556642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D74E8D46-E11B-480F-2954-BFE058FA769A}"/>
                </a:ext>
              </a:extLst>
            </p:cNvPr>
            <p:cNvSpPr txBox="1"/>
            <p:nvPr/>
          </p:nvSpPr>
          <p:spPr>
            <a:xfrm>
              <a:off x="4292544" y="3905637"/>
              <a:ext cx="101502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dirty="0"/>
                <a:t>Hyundai</a:t>
              </a:r>
              <a:endParaRPr lang="ko-KR" altLang="en-US" dirty="0"/>
            </a:p>
          </p:txBody>
        </p:sp>
        <p:cxnSp>
          <p:nvCxnSpPr>
            <p:cNvPr id="54" name="직선 화살표 연결선 53">
              <a:extLst>
                <a:ext uri="{FF2B5EF4-FFF2-40B4-BE49-F238E27FC236}">
                  <a16:creationId xmlns:a16="http://schemas.microsoft.com/office/drawing/2014/main" id="{97D4E183-6682-6915-07A4-504173408BAC}"/>
                </a:ext>
              </a:extLst>
            </p:cNvPr>
            <p:cNvCxnSpPr>
              <a:cxnSpLocks/>
              <a:endCxn id="51" idx="2"/>
            </p:cNvCxnSpPr>
            <p:nvPr/>
          </p:nvCxnSpPr>
          <p:spPr>
            <a:xfrm flipH="1" flipV="1">
              <a:off x="4800055" y="4274969"/>
              <a:ext cx="39414" cy="28812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39251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1301</TotalTime>
  <Words>566</Words>
  <Application>Microsoft Office PowerPoint</Application>
  <PresentationFormat>와이드스크린</PresentationFormat>
  <Paragraphs>99</Paragraphs>
  <Slides>13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7" baseType="lpstr">
      <vt:lpstr>Aptos</vt:lpstr>
      <vt:lpstr>Aptos Display</vt:lpstr>
      <vt:lpstr>Arial</vt:lpstr>
      <vt:lpstr>Office 테마</vt:lpstr>
      <vt:lpstr>Programming Fundamentals</vt:lpstr>
      <vt:lpstr>Your U:PASS Leader - Miya</vt:lpstr>
      <vt:lpstr>PowerPoint 프레젠테이션</vt:lpstr>
      <vt:lpstr>The Four Pillars of OOP</vt:lpstr>
      <vt:lpstr>Abstraction</vt:lpstr>
      <vt:lpstr>How to use Abstraction</vt:lpstr>
      <vt:lpstr>Normal vs abstract class</vt:lpstr>
      <vt:lpstr>Abstract Class vs Interface</vt:lpstr>
      <vt:lpstr>Polymorphism</vt:lpstr>
      <vt:lpstr>Why using Polymorphism?</vt:lpstr>
      <vt:lpstr>How to use Polymorphism?</vt:lpstr>
      <vt:lpstr>Reminder</vt:lpstr>
      <vt:lpstr>Any 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Mihyeon Choi</dc:creator>
  <cp:lastModifiedBy>Mihyeon Choi</cp:lastModifiedBy>
  <cp:revision>52</cp:revision>
  <dcterms:created xsi:type="dcterms:W3CDTF">2026-03-09T12:50:26Z</dcterms:created>
  <dcterms:modified xsi:type="dcterms:W3CDTF">2026-05-11T12:29:27Z</dcterms:modified>
</cp:coreProperties>
</file>