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57" r:id="rId4"/>
    <p:sldId id="269" r:id="rId5"/>
    <p:sldId id="270" r:id="rId6"/>
    <p:sldId id="271" r:id="rId7"/>
    <p:sldId id="272" r:id="rId8"/>
    <p:sldId id="273" r:id="rId9"/>
    <p:sldId id="265" r:id="rId10"/>
    <p:sldId id="27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48" y="1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64A5-8AAE-4DAF-ABDE-3B91FACFC7C1}" type="datetimeFigureOut">
              <a:rPr lang="en-AU" smtClean="0"/>
              <a:t>10/03/2026</a:t>
            </a:fld>
            <a:endParaRPr lang="en-AU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305E5-AA3C-42E1-883B-5BFE04A8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779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305E5-AA3C-42E1-883B-5BFE04A89CA9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5871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43628-174E-4304-BA8B-86595A89DDFB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24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120D16-528A-F7FC-7307-BF1AF95FD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0255B2E-03E8-3E52-0A64-68FC160E8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C4EADE-571B-89E1-66DF-99AFD48E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0DB82C-E1A6-AAC1-72C4-F5A7E7CE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9B3163-BAD1-5729-2D3C-00E50EC6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057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94E232-70AA-443E-C74E-4CD02DCF7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636912-E4F5-4AA1-18F3-A6F821937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388F8C-86F6-5514-4A90-FE038692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0F60FE-96B7-0BE2-9D3B-59D7533A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78D616-DF1F-1D53-29F8-52FC05A7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5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E327509-D939-DF5B-772E-26F1535F4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A377E3-9EA5-EE71-F72B-50B30DA0A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CC6AC-33B9-AE9E-32C7-4BAA7185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902BF4-EF9B-CC56-FF08-0440C41D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5FBA6E-C17E-DE20-5321-3E172B47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2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6101E4-3E2C-9956-8A0E-5A0579FC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4EBA34-D4F7-C59D-AC7F-B170705C2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77EA8F-D6FA-248C-2A3F-5500EF84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C297C9-B79E-3793-222D-6B75058C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12704F-3245-0EAC-379A-D43386C4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76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3CECAC-D33B-58B6-C24D-720FC5FD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8027F1-31F5-669B-DAD5-B37B27265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9A1CCA-CC71-198C-AE1F-EDBEDF9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6F7B3F-7920-2E9B-9CAF-DBF75FE9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6C7EA2-976C-78C8-5D5B-EC294F8F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19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8CC859-7583-1135-9674-A7BDD5CA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DEF205-0696-9CC4-10A9-D18E1DEF0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95E5C6-04D4-A234-043F-A7BD30305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529119-928B-7D5D-1FDB-33BAC726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56C5B7-4392-D616-FD1E-71325DCF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29F67B-E878-9C60-5A6D-735668D7F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25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C57458-6F05-EC30-4DA5-868F37FA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5CAD60-8502-564B-E9BB-3366CA35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0C1161-1BCC-6630-69D2-05F845BA7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6B085B-E830-F46D-AF9E-48B65BB3E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45F70C-04DD-4382-C0E9-358BE5335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DC3C8AA-AA32-07EE-D0F9-2A4C98E0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923E7D8-4EC3-45C3-323A-E7CE4D35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DF7186D-37BF-705C-07FF-AEC8FE0A8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43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DDCB4F-AC11-C150-896D-72934EC5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9D4A95-B0ED-F3A5-F79C-B55697F34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6AB61A-ABCC-0F8C-5780-4B1F029B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D97F61-74AD-B54F-1054-634D0CE2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617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16D7F0-9833-F791-16FA-05822DBA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D654023-9850-EF23-AF22-2B7834B0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C1C631-9363-BB43-7B8C-62204C7B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787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490411-52EB-548A-4C77-203CF8E7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1188B9-4CD2-CC42-2560-4FD5DD45F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A1A3972-8F7D-28CD-D29A-4BC73EABA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3E12DFA-F6A3-5EE4-D589-421457A6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96F3F3-DCC9-0198-4DB3-8C5640E7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D7040C-FE7B-63FE-593B-1B6B3F794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48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B1CCFC-34A7-BFAC-64CE-2F802CF75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1B5E7A1-E0CA-69F0-080E-31B214781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EAEEAF-15A3-7639-49EA-531493E2F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67444D-65D1-D908-79AE-B84E490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6C1C88-2E4D-A069-5590-6366DB560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844132-224A-1F3E-E75F-EF95EE07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43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AF0319-3CB5-CE5B-6608-895951B37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34EDAB-CBA8-8C46-B28F-5A2FFBA5E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D96781-4D4D-B9A5-010F-D1218674D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87CAB8-2A74-45C9-B6B3-9343899FD7DA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061C33-65C9-8516-7086-519A3DCA3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13836F-A5E5-7047-7255-0671BFCBE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08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DB83C-0D45-A302-7C75-C83220FCC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Programming Fundamentals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85ECD1-F8C4-56C9-DF8B-845CAD3ED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Week 3 – 4</a:t>
            </a:r>
          </a:p>
          <a:p>
            <a:r>
              <a:rPr lang="en-AU" dirty="0"/>
              <a:t>Miya</a:t>
            </a:r>
          </a:p>
        </p:txBody>
      </p:sp>
    </p:spTree>
    <p:extLst>
      <p:ext uri="{BB962C8B-B14F-4D97-AF65-F5344CB8AC3E}">
        <p14:creationId xmlns:p14="http://schemas.microsoft.com/office/powerpoint/2010/main" val="85443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47FB43-3DE1-238D-7019-F2AB1716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6AA621-2E1D-6FD6-C472-973D1EE2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Please keep your paper today!</a:t>
            </a:r>
          </a:p>
          <a:p>
            <a:r>
              <a:rPr lang="en-AU" dirty="0"/>
              <a:t>Next session will cover week 5. </a:t>
            </a:r>
          </a:p>
          <a:p>
            <a:r>
              <a:rPr lang="en-AU" dirty="0"/>
              <a:t>Useful website </a:t>
            </a:r>
            <a:r>
              <a:rPr lang="en-AU" b="1" dirty="0"/>
              <a:t>https://www.w3schools.com/java/</a:t>
            </a:r>
          </a:p>
        </p:txBody>
      </p:sp>
    </p:spTree>
    <p:extLst>
      <p:ext uri="{BB962C8B-B14F-4D97-AF65-F5344CB8AC3E}">
        <p14:creationId xmlns:p14="http://schemas.microsoft.com/office/powerpoint/2010/main" val="4170475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26F608-9C46-1E71-52F1-7E4658D2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Any Questions?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E730C8-FFB1-5278-396E-7E8889B5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Ask anything!</a:t>
            </a:r>
          </a:p>
        </p:txBody>
      </p:sp>
    </p:spTree>
    <p:extLst>
      <p:ext uri="{BB962C8B-B14F-4D97-AF65-F5344CB8AC3E}">
        <p14:creationId xmlns:p14="http://schemas.microsoft.com/office/powerpoint/2010/main" val="216554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8C2A66-4905-785E-228B-724476AEE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Your U:PASS Leader - Miya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BD9EC-0AFC-6F8F-7F54-6F9DB6ACB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3</a:t>
            </a:r>
            <a:r>
              <a:rPr lang="en-AU" baseline="30000" dirty="0"/>
              <a:t>rd</a:t>
            </a:r>
            <a:r>
              <a:rPr lang="en-AU" dirty="0"/>
              <a:t> years of Bachelor of Information Technology. </a:t>
            </a:r>
          </a:p>
          <a:p>
            <a:r>
              <a:rPr lang="en-AU" dirty="0"/>
              <a:t>Majoring in Cybersecurity, Networking and Enterprise Software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3629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5027F1-1815-09A3-5A55-3DE4F1C77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3 Conditionals - Vocabulary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BF4BD0A-0DCB-A51E-9BBA-55EF864E1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If-Else Statement :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Comparison Operators : 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Logical Operators :</a:t>
            </a:r>
          </a:p>
        </p:txBody>
      </p:sp>
    </p:spTree>
    <p:extLst>
      <p:ext uri="{BB962C8B-B14F-4D97-AF65-F5344CB8AC3E}">
        <p14:creationId xmlns:p14="http://schemas.microsoft.com/office/powerpoint/2010/main" val="665591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32AD9-4CD9-F9C9-9F8F-8FB665D5E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9F36F8-0832-589C-11FA-6C380B017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3 Conditionals - Vocabulary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DEB3A18-25C7-8737-5C72-78C60973D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/>
              <a:t>If-Else Statement </a:t>
            </a:r>
            <a:r>
              <a:rPr lang="en-AU" dirty="0"/>
              <a:t>: A control structure that executes different blocks of code based on whether a condition is true or false. 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b="1" dirty="0"/>
              <a:t>Comparison Operators </a:t>
            </a:r>
            <a:r>
              <a:rPr lang="en-AU" dirty="0"/>
              <a:t>: Special symbols used to compare two values. ( ==, !=, &gt;, &lt; )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b="1" dirty="0"/>
              <a:t>Logical Operators </a:t>
            </a:r>
            <a:r>
              <a:rPr lang="en-AU" dirty="0"/>
              <a:t>: Symbols used to connect multiple conditions (&amp;&amp; AND, || OR)</a:t>
            </a:r>
          </a:p>
        </p:txBody>
      </p:sp>
    </p:spTree>
    <p:extLst>
      <p:ext uri="{BB962C8B-B14F-4D97-AF65-F5344CB8AC3E}">
        <p14:creationId xmlns:p14="http://schemas.microsoft.com/office/powerpoint/2010/main" val="1501839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A4622-626A-561C-0820-B166853CB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1 (15 mins)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23F28F-2C6F-5FBB-B20A-2F5647EF3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latinLnBrk="1">
              <a:buNone/>
            </a:pPr>
            <a:r>
              <a:rPr lang="en-AU" dirty="0"/>
              <a:t>public class Main {</a:t>
            </a:r>
          </a:p>
          <a:p>
            <a:pPr marL="457200" lvl="1" indent="0" latinLnBrk="1">
              <a:buNone/>
            </a:pPr>
            <a:r>
              <a:rPr lang="en-AU" dirty="0"/>
              <a:t>	public static void main(String[] </a:t>
            </a:r>
            <a:r>
              <a:rPr lang="en-AU" dirty="0" err="1"/>
              <a:t>args</a:t>
            </a:r>
            <a:r>
              <a:rPr lang="en-AU" dirty="0"/>
              <a:t>) {</a:t>
            </a:r>
          </a:p>
          <a:p>
            <a:pPr marL="0" indent="0" latinLnBrk="1">
              <a:buNone/>
            </a:pPr>
            <a:r>
              <a:rPr lang="en-AU" dirty="0"/>
              <a:t>		Int </a:t>
            </a:r>
            <a:r>
              <a:rPr lang="en-AU" dirty="0" err="1"/>
              <a:t>myCoffeeCount</a:t>
            </a:r>
            <a:r>
              <a:rPr lang="en-AU" dirty="0"/>
              <a:t> = 3;</a:t>
            </a:r>
          </a:p>
          <a:p>
            <a:pPr marL="0" indent="0" latinLnBrk="1">
              <a:buNone/>
            </a:pPr>
            <a:r>
              <a:rPr lang="en-AU" dirty="0"/>
              <a:t>		double </a:t>
            </a:r>
            <a:r>
              <a:rPr lang="en-AU" dirty="0" err="1"/>
              <a:t>myCoffeePrice</a:t>
            </a:r>
            <a:r>
              <a:rPr lang="en-AU" dirty="0"/>
              <a:t> = 4.5;</a:t>
            </a:r>
          </a:p>
          <a:p>
            <a:pPr marL="0" indent="0" latinLnBrk="1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		if ( </a:t>
            </a:r>
            <a:r>
              <a:rPr lang="en-AU" dirty="0" err="1"/>
              <a:t>myCoffeeCount</a:t>
            </a:r>
            <a:r>
              <a:rPr lang="en-AU" dirty="0"/>
              <a:t> &gt;= 3) { // Condition: If 3 or more coffees, 20% discount</a:t>
            </a:r>
          </a:p>
          <a:p>
            <a:pPr marL="0" indent="0">
              <a:buNone/>
            </a:pPr>
            <a:r>
              <a:rPr lang="en-AU" dirty="0"/>
              <a:t>			double discount = (</a:t>
            </a:r>
            <a:r>
              <a:rPr lang="en-AU" dirty="0" err="1"/>
              <a:t>myCoffeePrice</a:t>
            </a:r>
            <a:r>
              <a:rPr lang="en-AU" dirty="0"/>
              <a:t> * </a:t>
            </a:r>
            <a:r>
              <a:rPr lang="en-AU" dirty="0" err="1"/>
              <a:t>myCoffeeCount</a:t>
            </a:r>
            <a:r>
              <a:rPr lang="en-AU" dirty="0"/>
              <a:t>) * 0.2;</a:t>
            </a:r>
          </a:p>
          <a:p>
            <a:pPr marL="0" indent="0">
              <a:buNone/>
            </a:pPr>
            <a:r>
              <a:rPr lang="en-AU" dirty="0"/>
              <a:t>			double </a:t>
            </a:r>
            <a:r>
              <a:rPr lang="en-AU" dirty="0" err="1"/>
              <a:t>totalPrice</a:t>
            </a:r>
            <a:r>
              <a:rPr lang="en-AU" dirty="0"/>
              <a:t> = (</a:t>
            </a:r>
            <a:r>
              <a:rPr lang="en-AU" dirty="0" err="1"/>
              <a:t>myCoffeePrice</a:t>
            </a:r>
            <a:r>
              <a:rPr lang="en-AU" dirty="0"/>
              <a:t> * </a:t>
            </a:r>
            <a:r>
              <a:rPr lang="en-AU" dirty="0" err="1"/>
              <a:t>myCoffeeCount</a:t>
            </a:r>
            <a:r>
              <a:rPr lang="en-AU" dirty="0"/>
              <a:t>) – discount;</a:t>
            </a:r>
          </a:p>
          <a:p>
            <a:pPr marL="0" indent="0">
              <a:buNone/>
            </a:pPr>
            <a:r>
              <a:rPr lang="en-AU" dirty="0"/>
              <a:t>	</a:t>
            </a:r>
          </a:p>
          <a:p>
            <a:pPr marL="0" indent="0">
              <a:buNone/>
            </a:pPr>
            <a:r>
              <a:rPr lang="en-AU" dirty="0"/>
              <a:t>			</a:t>
            </a:r>
            <a:r>
              <a:rPr lang="en-AU" dirty="0" err="1"/>
              <a:t>System.out.println</a:t>
            </a:r>
            <a:r>
              <a:rPr lang="en-AU" dirty="0"/>
              <a:t>(“You got a 20% discount!”);</a:t>
            </a:r>
          </a:p>
          <a:p>
            <a:pPr marL="0" indent="0">
              <a:buNone/>
            </a:pPr>
            <a:r>
              <a:rPr lang="en-AU" dirty="0"/>
              <a:t>			</a:t>
            </a:r>
            <a:r>
              <a:rPr lang="en-AU" dirty="0" err="1"/>
              <a:t>System.out.println</a:t>
            </a:r>
            <a:r>
              <a:rPr lang="en-AU" dirty="0"/>
              <a:t>(“Total Price: $” + </a:t>
            </a:r>
            <a:r>
              <a:rPr lang="en-AU" dirty="0" err="1"/>
              <a:t>totalPrice</a:t>
            </a:r>
            <a:r>
              <a:rPr lang="en-AU" dirty="0"/>
              <a:t>);</a:t>
            </a:r>
          </a:p>
          <a:p>
            <a:pPr marL="0" indent="0">
              <a:buNone/>
            </a:pPr>
            <a:r>
              <a:rPr lang="en-AU" dirty="0"/>
              <a:t>		} else {</a:t>
            </a:r>
          </a:p>
          <a:p>
            <a:pPr marL="0" indent="0">
              <a:buNone/>
            </a:pPr>
            <a:r>
              <a:rPr lang="en-AU" dirty="0"/>
              <a:t>			Double </a:t>
            </a:r>
            <a:r>
              <a:rPr lang="en-AU" dirty="0" err="1"/>
              <a:t>totalPrice</a:t>
            </a:r>
            <a:r>
              <a:rPr lang="en-AU" dirty="0"/>
              <a:t> = </a:t>
            </a:r>
            <a:r>
              <a:rPr lang="en-AU" dirty="0" err="1"/>
              <a:t>myCoffeePrice</a:t>
            </a:r>
            <a:r>
              <a:rPr lang="en-AU" dirty="0"/>
              <a:t> * </a:t>
            </a:r>
            <a:r>
              <a:rPr lang="en-AU" dirty="0" err="1"/>
              <a:t>myCoffeeCount</a:t>
            </a:r>
            <a:r>
              <a:rPr lang="en-AU" dirty="0"/>
              <a:t>;</a:t>
            </a:r>
          </a:p>
          <a:p>
            <a:pPr marL="0" indent="0">
              <a:buNone/>
            </a:pPr>
            <a:r>
              <a:rPr lang="en-AU" dirty="0"/>
              <a:t>			</a:t>
            </a:r>
            <a:r>
              <a:rPr lang="en-AU" dirty="0" err="1"/>
              <a:t>System.out.println</a:t>
            </a:r>
            <a:r>
              <a:rPr lang="en-AU" dirty="0"/>
              <a:t>(“Total Price: $” + </a:t>
            </a:r>
            <a:r>
              <a:rPr lang="en-AU" dirty="0" err="1"/>
              <a:t>totalPrice</a:t>
            </a:r>
            <a:r>
              <a:rPr lang="en-AU" dirty="0"/>
              <a:t>);</a:t>
            </a:r>
          </a:p>
          <a:p>
            <a:pPr marL="0" indent="0">
              <a:buNone/>
            </a:pPr>
            <a:r>
              <a:rPr lang="en-AU" dirty="0"/>
              <a:t>		}</a:t>
            </a:r>
          </a:p>
          <a:p>
            <a:pPr marL="0" indent="0" latinLnBrk="1">
              <a:buNone/>
            </a:pPr>
            <a:r>
              <a:rPr lang="en-AU" dirty="0"/>
              <a:t>	}</a:t>
            </a:r>
          </a:p>
          <a:p>
            <a:pPr marL="0" indent="0" latinLnBrk="1">
              <a:buNone/>
            </a:pPr>
            <a:r>
              <a:rPr lang="en-AU" dirty="0"/>
              <a:t>}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그림 3" descr="뚜껑, 음료수 뚜껑, 커피, 컵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C16CFBE-DF93-7324-5BDB-F38327E7A3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80" y="4321182"/>
            <a:ext cx="1294571" cy="1781663"/>
          </a:xfrm>
          <a:prstGeom prst="rect">
            <a:avLst/>
          </a:prstGeom>
        </p:spPr>
      </p:pic>
      <p:pic>
        <p:nvPicPr>
          <p:cNvPr id="5" name="그림 4" descr="뚜껑, 음료수 뚜껑, 커피, 컵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325656E-D2FA-4A73-DBAF-C14772CB73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732" y="4321181"/>
            <a:ext cx="1294571" cy="1781663"/>
          </a:xfrm>
          <a:prstGeom prst="rect">
            <a:avLst/>
          </a:prstGeom>
        </p:spPr>
      </p:pic>
      <p:pic>
        <p:nvPicPr>
          <p:cNvPr id="6" name="그림 5" descr="뚜껑, 음료수 뚜껑, 커피, 컵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DADE7B3-CFA4-FCB9-7860-5C9C652EFC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0484" y="4321180"/>
            <a:ext cx="1294571" cy="17816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083E26-EBF1-4E20-8DD1-A9127B59978E}"/>
              </a:ext>
            </a:extLst>
          </p:cNvPr>
          <p:cNvSpPr txBox="1"/>
          <p:nvPr/>
        </p:nvSpPr>
        <p:spPr>
          <a:xfrm rot="807186">
            <a:off x="8941800" y="3308745"/>
            <a:ext cx="2471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>
                <a:solidFill>
                  <a:srgbClr val="FF0000"/>
                </a:solidFill>
              </a:rPr>
              <a:t>20 % off !!</a:t>
            </a:r>
          </a:p>
        </p:txBody>
      </p:sp>
    </p:spTree>
    <p:extLst>
      <p:ext uri="{BB962C8B-B14F-4D97-AF65-F5344CB8AC3E}">
        <p14:creationId xmlns:p14="http://schemas.microsoft.com/office/powerpoint/2010/main" val="4006686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CF9BF3-D4B7-94FA-9429-9C8501700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4 Arrays - Vocabulary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4CE242C-E4DE-5231-52BF-7FFC9B07D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Array : 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Index :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Length :</a:t>
            </a:r>
          </a:p>
        </p:txBody>
      </p:sp>
    </p:spTree>
    <p:extLst>
      <p:ext uri="{BB962C8B-B14F-4D97-AF65-F5344CB8AC3E}">
        <p14:creationId xmlns:p14="http://schemas.microsoft.com/office/powerpoint/2010/main" val="3277971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A6B7E-FDB8-711A-1801-1AF5CABB0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16A126-1E95-0E61-108A-1DF6AFC9F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4 Arrays - Vocabulary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692D05-0DA6-3619-31CD-34B90AAB1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/>
              <a:t>Array</a:t>
            </a:r>
            <a:r>
              <a:rPr lang="en-AU" dirty="0"/>
              <a:t> : A collection of multiple values of the same data type stored in a single variable.</a:t>
            </a:r>
          </a:p>
          <a:p>
            <a:endParaRPr lang="en-AU" dirty="0"/>
          </a:p>
          <a:p>
            <a:r>
              <a:rPr lang="en-AU" b="1" dirty="0"/>
              <a:t>Index</a:t>
            </a:r>
            <a:r>
              <a:rPr lang="en-AU" dirty="0"/>
              <a:t> : The specific position of an item in an array. In java, this always starts at 0. 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b="1" dirty="0"/>
              <a:t>Length</a:t>
            </a:r>
            <a:r>
              <a:rPr lang="en-AU" dirty="0"/>
              <a:t> : The total number of elements that an array is built. </a:t>
            </a:r>
          </a:p>
        </p:txBody>
      </p:sp>
    </p:spTree>
    <p:extLst>
      <p:ext uri="{BB962C8B-B14F-4D97-AF65-F5344CB8AC3E}">
        <p14:creationId xmlns:p14="http://schemas.microsoft.com/office/powerpoint/2010/main" val="552582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A2E7AC-6E70-AB1C-09E1-AF9D66420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2 (15 mins)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8B80B9-D59A-D044-BB74-647F9017E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latinLnBrk="1">
              <a:buNone/>
            </a:pPr>
            <a:r>
              <a:rPr lang="en-AU" dirty="0"/>
              <a:t>public class Main {</a:t>
            </a:r>
          </a:p>
          <a:p>
            <a:pPr marL="0" indent="0" latinLnBrk="1">
              <a:buNone/>
            </a:pPr>
            <a:r>
              <a:rPr lang="en-AU" dirty="0"/>
              <a:t>	public static void main(String[] </a:t>
            </a:r>
            <a:r>
              <a:rPr lang="en-AU" dirty="0" err="1"/>
              <a:t>args</a:t>
            </a:r>
            <a:r>
              <a:rPr lang="en-AU" dirty="0"/>
              <a:t>) {</a:t>
            </a:r>
          </a:p>
          <a:p>
            <a:pPr marL="0" indent="0" latinLnBrk="1">
              <a:buNone/>
            </a:pPr>
            <a:r>
              <a:rPr lang="en-AU" dirty="0"/>
              <a:t>		String[] </a:t>
            </a:r>
            <a:r>
              <a:rPr lang="en-AU" dirty="0" err="1"/>
              <a:t>coffeeMenu</a:t>
            </a:r>
            <a:r>
              <a:rPr lang="en-AU" dirty="0"/>
              <a:t> = {“Long Black”, “Latte”, “Flat White”};</a:t>
            </a:r>
          </a:p>
          <a:p>
            <a:pPr marL="0" indent="0" latinLnBrk="1">
              <a:buNone/>
            </a:pPr>
            <a:r>
              <a:rPr lang="en-AU" dirty="0"/>
              <a:t> </a:t>
            </a:r>
          </a:p>
          <a:p>
            <a:pPr marL="0" indent="0" latinLnBrk="1">
              <a:buNone/>
            </a:pPr>
            <a:r>
              <a:rPr lang="en-AU" dirty="0"/>
              <a:t>		</a:t>
            </a:r>
            <a:r>
              <a:rPr lang="en-AU" dirty="0" err="1"/>
              <a:t>System.out.println</a:t>
            </a:r>
            <a:r>
              <a:rPr lang="en-AU" dirty="0"/>
              <a:t>(“--- Coffee Menu ---”);</a:t>
            </a:r>
          </a:p>
          <a:p>
            <a:pPr marL="0" indent="0" latinLnBrk="1">
              <a:buNone/>
            </a:pPr>
            <a:r>
              <a:rPr lang="en-AU" dirty="0"/>
              <a:t>		</a:t>
            </a:r>
            <a:r>
              <a:rPr lang="en-AU" dirty="0" err="1"/>
              <a:t>System.out.println</a:t>
            </a:r>
            <a:r>
              <a:rPr lang="en-AU" dirty="0"/>
              <a:t>(“1. ” + </a:t>
            </a:r>
            <a:r>
              <a:rPr lang="en-AU" dirty="0" err="1"/>
              <a:t>coffeeMenu</a:t>
            </a:r>
            <a:r>
              <a:rPr lang="en-AU" dirty="0"/>
              <a:t>[0]); </a:t>
            </a:r>
            <a:r>
              <a:rPr lang="en-AU" dirty="0">
                <a:solidFill>
                  <a:schemeClr val="accent6"/>
                </a:solidFill>
              </a:rPr>
              <a:t>//index starts with 0!!!</a:t>
            </a:r>
          </a:p>
          <a:p>
            <a:pPr marL="0" indent="0" latinLnBrk="1">
              <a:buNone/>
            </a:pPr>
            <a:r>
              <a:rPr lang="en-AU" dirty="0"/>
              <a:t>		</a:t>
            </a:r>
            <a:r>
              <a:rPr lang="en-AU" dirty="0" err="1"/>
              <a:t>System.out.println</a:t>
            </a:r>
            <a:r>
              <a:rPr lang="en-AU" dirty="0"/>
              <a:t>(“2. ” + </a:t>
            </a:r>
            <a:r>
              <a:rPr lang="en-AU" dirty="0" err="1"/>
              <a:t>coffeeMenu</a:t>
            </a:r>
            <a:r>
              <a:rPr lang="en-AU" dirty="0"/>
              <a:t>[1]);</a:t>
            </a:r>
          </a:p>
          <a:p>
            <a:pPr marL="0" indent="0" latinLnBrk="1">
              <a:buNone/>
            </a:pPr>
            <a:r>
              <a:rPr lang="en-AU" dirty="0"/>
              <a:t>		</a:t>
            </a:r>
            <a:r>
              <a:rPr lang="en-AU" dirty="0" err="1"/>
              <a:t>System.out.println</a:t>
            </a:r>
            <a:r>
              <a:rPr lang="en-AU" dirty="0"/>
              <a:t>(“3. ” + </a:t>
            </a:r>
            <a:r>
              <a:rPr lang="en-AU" dirty="0" err="1"/>
              <a:t>coffeeMenu</a:t>
            </a:r>
            <a:r>
              <a:rPr lang="en-AU" dirty="0"/>
              <a:t>[2]);</a:t>
            </a:r>
          </a:p>
          <a:p>
            <a:pPr marL="0" indent="0" latinLnBrk="1">
              <a:buNone/>
            </a:pPr>
            <a:r>
              <a:rPr lang="en-AU" dirty="0"/>
              <a:t> </a:t>
            </a:r>
          </a:p>
          <a:p>
            <a:pPr marL="0" indent="0" latinLnBrk="1">
              <a:buNone/>
            </a:pPr>
            <a:r>
              <a:rPr lang="en-AU" dirty="0"/>
              <a:t>		</a:t>
            </a:r>
            <a:r>
              <a:rPr lang="en-AU" dirty="0" err="1"/>
              <a:t>System.out.println</a:t>
            </a:r>
            <a:r>
              <a:rPr lang="en-AU" dirty="0"/>
              <a:t>(“Total menu items: ” + </a:t>
            </a:r>
            <a:r>
              <a:rPr lang="en-AU" dirty="0" err="1"/>
              <a:t>coffeeMenu.length</a:t>
            </a:r>
            <a:r>
              <a:rPr lang="en-AU" dirty="0"/>
              <a:t>);</a:t>
            </a:r>
          </a:p>
          <a:p>
            <a:pPr marL="0" indent="0" latinLnBrk="1">
              <a:buNone/>
            </a:pPr>
            <a:r>
              <a:rPr lang="en-AU" dirty="0"/>
              <a:t>	}</a:t>
            </a:r>
          </a:p>
          <a:p>
            <a:pPr marL="0" indent="0" latinLnBrk="1">
              <a:buNone/>
            </a:pPr>
            <a:r>
              <a:rPr lang="en-AU" dirty="0"/>
              <a:t>}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3835E5CC-4895-5A39-D288-3C6AFA346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433"/>
          <a:stretch>
            <a:fillRect/>
          </a:stretch>
        </p:blipFill>
        <p:spPr>
          <a:xfrm>
            <a:off x="8644855" y="142213"/>
            <a:ext cx="3074565" cy="221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22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5143C9-8CBE-86D9-BD05-F7C6C74E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2 – Presentation (10 mins)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D31D63-8F97-5517-4812-69A791F16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Vote for the best programmer in your group!</a:t>
            </a:r>
          </a:p>
        </p:txBody>
      </p:sp>
    </p:spTree>
    <p:extLst>
      <p:ext uri="{BB962C8B-B14F-4D97-AF65-F5344CB8AC3E}">
        <p14:creationId xmlns:p14="http://schemas.microsoft.com/office/powerpoint/2010/main" val="118048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509</Words>
  <Application>Microsoft Office PowerPoint</Application>
  <PresentationFormat>와이드스크린</PresentationFormat>
  <Paragraphs>76</Paragraphs>
  <Slides>11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테마</vt:lpstr>
      <vt:lpstr>Programming Fundamentals</vt:lpstr>
      <vt:lpstr>Your U:PASS Leader - Miya</vt:lpstr>
      <vt:lpstr>Week 3 Conditionals - Vocabulary</vt:lpstr>
      <vt:lpstr>Week 3 Conditionals - Vocabulary</vt:lpstr>
      <vt:lpstr>Activity 1 (15 mins)</vt:lpstr>
      <vt:lpstr>Week 4 Arrays - Vocabulary</vt:lpstr>
      <vt:lpstr>Week 4 Arrays - Vocabulary</vt:lpstr>
      <vt:lpstr>Activity 2 (15 mins)</vt:lpstr>
      <vt:lpstr>Activity 2 – Presentation (10 mins)</vt:lpstr>
      <vt:lpstr>Reminder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Mihyeon Choi</dc:creator>
  <cp:lastModifiedBy>Mihyeon Choi</cp:lastModifiedBy>
  <cp:revision>6</cp:revision>
  <dcterms:created xsi:type="dcterms:W3CDTF">2026-03-09T12:50:26Z</dcterms:created>
  <dcterms:modified xsi:type="dcterms:W3CDTF">2026-03-09T13:10:47Z</dcterms:modified>
</cp:coreProperties>
</file>