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8" r:id="rId3"/>
    <p:sldId id="282" r:id="rId4"/>
    <p:sldId id="276" r:id="rId5"/>
    <p:sldId id="283" r:id="rId6"/>
    <p:sldId id="284" r:id="rId7"/>
    <p:sldId id="285" r:id="rId8"/>
    <p:sldId id="274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7" autoAdjust="0"/>
    <p:restoredTop sz="94660"/>
  </p:normalViewPr>
  <p:slideViewPr>
    <p:cSldViewPr snapToGrid="0">
      <p:cViewPr>
        <p:scale>
          <a:sx n="100" d="100"/>
          <a:sy n="100" d="100"/>
        </p:scale>
        <p:origin x="2628" y="12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3T14:47:30.29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24575,'886'0'0,"-873"1"0,1 0 0,-1 0 0,0 1 0,1 1 0,-1 0 0,0 1 0,0 1 0,-1 0 0,0 0 0,1 2 0,-2-1 0,1 1 0,-1 1 0,0 0 0,-1 1 0,19 18 0,17 10-1365,-34-28-5461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3T14:47:31.73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1830 0 24575,'0'395'0,"-1"-386"0,0 0 0,0 0 0,-1-1 0,0 1 0,-1-1 0,-4 11 0,3-9 0,0 0 0,1 1 0,-3 20 0,-14 149 0,4-64 0,13-103 0,0-1 0,-1 1 0,0-1 0,-1 1 0,-11 20 0,-9 22 0,16-33 0,-1-1 0,-24 39 0,22-41 0,6-8 0,1 1 0,0 0 0,0 0 0,-2 14 0,4-15 0,0 0 0,0-1 0,-1 0 0,-1 1 0,0-1 0,-8 12 0,-1-1 0,-21 41 0,24-40 0,-1-1 0,-15 21 0,21-34 0,0-1 0,0 1 0,0-2 0,-1 1 0,0-1 0,0 0 0,-1 0 0,-9 5 0,4-1 0,1 0 0,0 1 0,0 0 0,2 1 0,-1 0 0,-15 25 0,19-27 0,0-1 0,0-1 0,0-1 0,0 1 0,-1-1 0,-1 0 0,1-1 0,-1 0 0,0 0 0,0-1 0,-16 7 0,18-8 0,0 0 0,0 0 0,0 1 0,1 0 0,-1 0 0,1 1 0,1-1 0,-1 1 0,1 1 0,-8 11 0,10-14 0,0 0 0,0 1 0,-1-1 0,1-1 0,-1 1 0,0 0 0,0-1 0,0 0 0,-1 0 0,1 0 0,-8 3 0,-1-1 0,1-1 0,-1 0 0,-15 1 0,-17 6 0,39-9 0,0 1 0,0 0 0,1 0 0,-1 0 0,1 0 0,0 1 0,-5 4 0,6-4 0,0-1 0,-1 0 0,1 1 0,-1-2 0,0 1 0,0 0 0,0-1 0,0 0 0,-7 2 0,-49 11 0,39-8 0,-1-2 0,-30 4 0,43-7 0,-1 0 0,1 0 0,0 1 0,-15 6 0,15-5 0,0 0 0,-1-1 0,1 0 0,-16 2 0,-95 6 0,66-5 0,-1-3 0,-72-4 0,36-1 0,4 2-1365,69 0-5461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3T14:47:38.99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2815 438 24575,'0'-1'0,"-1"0"0,1 1 0,0-1 0,-1 0 0,1 0 0,-1 0 0,1 1 0,-1-1 0,1 0 0,-1 1 0,0-1 0,1 0 0,-1 1 0,0-1 0,0 1 0,1-1 0,-1 1 0,0 0 0,0-1 0,0 1 0,0 0 0,1-1 0,-1 1 0,0 0 0,0 0 0,0 0 0,-2 0 0,-29-3 0,27 2 0,-28-2 0,0-2 0,-41-12 0,34 7 0,-33-13 0,57 16 0,-1 1 0,0 1 0,0 1 0,-24-4 0,-24 0 0,36 3 0,-36 0 0,-32-4 0,-8 0 0,94 9 0,-1-1 0,1 0 0,-1-1 0,1-1 0,0 0 0,-21-8 0,16 7 0,1 0 0,-1 0 0,-1 2 0,-22-1 0,23 2 0,0-1 0,0 0 0,0-1 0,-28-8 0,29 6 0,0 2 0,-1 0 0,1 1 0,-1 0 0,0 1 0,0 1 0,-26 3 0,18-2 0,1 0 0,-32-4 0,47 1 0,-1 0 0,0 0 0,-14-7 0,14 5 0,0 0 0,0 1 0,-10-1 0,-8 0 0,-37 1 0,39 3 0,-48-8 0,-60-10 0,-1 1 0,106 10 0,1 0 0,0-2 0,-32-14 0,40 16 0,1 1 0,-1 1 0,-33-4 0,15 3 0,-6-9 0,34 11 0,1 1 0,0 0 0,-15-3 0,-2 4 0,1 0 0,-26 2 0,29 1 0,-1-1 0,1-1 0,-29-5 0,19 1 0,-1 2 0,0 1 0,-37 2 0,-28-1 0,45-9-1365,35 7-5461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13T14:47:39.97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693 1 24575,'-49'-1'0,"-71"4"0,108-2 0,-1 1 0,0 0 0,1 1 0,0 1 0,0 0 0,0 1 0,-15 7 0,-80 37 0,71-35 0,-47 27 0,71-35 0,0 0 0,-1-1 0,0-1 0,0 0 0,0-1 0,-23 4 0,-4 0 0,38-7 0,0 0 0,1 1 0,-1-1 0,1 0 0,-1 1 0,1-1 0,-1 1 0,1-1 0,-1 1 0,1 0 0,-1 0 0,1-1 0,0 1 0,0 0 0,-1 0 0,1 1 0,0-1 0,0 0 0,0 0 0,0 0 0,0 1 0,0-1 0,-1 3 0,2-3 0,1 1 0,-1-1 0,0 1 0,0-1 0,1 1 0,-1-1 0,1 1 0,-1-1 0,1 1 0,0-1 0,-1 0 0,1 0 0,0 1 0,0-1 0,0 0 0,0 0 0,0 0 0,0 0 0,0 0 0,1 0 0,-1 0 0,0 0 0,1 0 0,1 0 0,69 54-858,-10-7 354,-53-41 504,18 11 0,-1 1 0,0 1 0,29 32 0,-40-36 137,0-1 0,1-1-1,1-1 1,0 0 0,0-1 0,27 14 0,-30-17-64,0 0 0,-1 1 0,0 0 0,-1 1 0,14 16 0,-16-16-78,1 0 0,0 0 0,1-1 1,1-1-1,-1 0 0,17 9 0,-27-18-49,0 1-1,0-1 0,0 1 1,0 0-1,0 0 1,0 0-1,0 1 0,-1-1 1,1 0-1,0 0 1,-1 1-1,1-1 0,-1 1 1,1 0-1,-1 0 0,0-1 1,1 1-1,-1 0 1,0 0-1,0 0 0,-1 0 1,1 0-1,0 0 1,0 4-1,-1 7-6771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1F64A5-8AAE-4DAF-ABDE-3B91FACFC7C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9305E5-AA3C-42E1-883B-5BFE04A89CA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17790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9305E5-AA3C-42E1-883B-5BFE04A89CA9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68850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9305E5-AA3C-42E1-883B-5BFE04A89CA9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16813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2120D16-528A-F7FC-7307-BF1AF95FD8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70255B2E-03E8-3E52-0A64-68FC160E84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AU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3C4EADE-571B-89E1-66DF-99AFD48E6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F0DB82C-E1A6-AAC1-72C4-F5A7E7CE9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49B3163-BAD1-5729-2D3C-00E50EC6F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10579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894E232-70AA-443E-C74E-4CD02DCF7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2636912-E4F5-4AA1-18F3-A6F8219371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6388F8C-86F6-5514-4A90-FE038692A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C0F60FE-96B7-0BE2-9D3B-59D7533AF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478D616-DF1F-1D53-29F8-52FC05A7B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3567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EE327509-D939-DF5B-772E-26F1535F47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4A377E3-9EA5-EE71-F72B-50B30DA0AC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91CC6AC-33B9-AE9E-32C7-4BAA71851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2902BF4-EF9B-CC56-FF08-0440C41DF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95FBA6E-C17E-DE20-5321-3E172B47B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01213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66101E4-3E2C-9956-8A0E-5A0579FC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94EBA34-D4F7-C59D-AC7F-B170705C29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77EA8F-D6FA-248C-2A3F-5500EF849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C297C9-B79E-3793-222D-6B75058C3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012704F-3245-0EAC-379A-D43386C41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66769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13CECAC-D33B-58B6-C24D-720FC5FD6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78027F1-31F5-669B-DAD5-B37B272652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F9A1CCA-CC71-198C-AE1F-EDBEDF982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86F7B3F-7920-2E9B-9CAF-DBF75FE9B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26C7EA2-976C-78C8-5D5B-EC294F8FA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0198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48CC859-7583-1135-9674-A7BDD5CAC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DEF205-0696-9CC4-10A9-D18E1DEF0A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A95E5C6-04D4-A234-043F-A7BD303057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F529119-928B-7D5D-1FDB-33BAC726E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156C5B7-4392-D616-FD1E-71325DCF5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C29F67B-E878-9C60-5A6D-735668D7F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40255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C57458-6F05-EC30-4DA5-868F37FAE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65CAD60-8502-564B-E9BB-3366CA3502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C0C1161-1BCC-6630-69D2-05F845BA78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6B085B-E830-F46D-AF9E-48B65BB3E6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45F70C-04DD-4382-C0E9-358BE5335D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DC3C8AA-AA32-07EE-D0F9-2A4C98E0B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7923E7D8-4EC3-45C3-323A-E7CE4D359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FDF7186D-37BF-705C-07FF-AEC8FE0A8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5439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3DDCB4F-AC11-C150-896D-72934EC5E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D9D4A95-B0ED-F3A5-F79C-B55697F34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0A6AB61A-ABCC-0F8C-5780-4B1F029B3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BD97F61-74AD-B54F-1054-634D0CE2B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26178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1116D7F0-9833-F791-16FA-05822DBA3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D654023-9850-EF23-AF22-2B7834B0A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1DC1C631-9363-BB43-7B8C-62204C7B5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77871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3490411-52EB-548A-4C77-203CF8E7C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61188B9-4CD2-CC42-2560-4FD5DD45F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A1A3972-8F7D-28CD-D29A-4BC73EABA0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3E12DFA-F6A3-5EE4-D589-421457A69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96F3F3-DCC9-0198-4DB3-8C5640E7F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8D7040C-FE7B-63FE-593B-1B6B3F794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09480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5B1CCFC-34A7-BFAC-64CE-2F802CF75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F1B5E7A1-E0CA-69F0-080E-31B2147816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4EAEEAF-15A3-7639-49EA-531493E2FF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067444D-65D1-D908-79AE-B84E490D5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36C1C88-2E4D-A069-5590-6366DB560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1844132-224A-1F3E-E75F-EF95EE073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44300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05AF0319-3CB5-CE5B-6608-895951B37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D34EDAB-CBA8-8C46-B28F-5A2FFBA5E4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1D96781-4D4D-B9A5-010F-D1218674D5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87CAB8-2A74-45C9-B6B3-9343899FD7DA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5061C33-65C9-8516-7086-519A3DCA3A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E13836F-A5E5-7047-7255-0671BFCBEA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18085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5" Type="http://schemas.openxmlformats.org/officeDocument/2006/relationships/image" Target="../media/image4.png"/><Relationship Id="rId4" Type="http://schemas.openxmlformats.org/officeDocument/2006/relationships/customXml" Target="../ink/ink2.xml"/><Relationship Id="rId9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67DB83C-0D45-A302-7C75-C83220FCC8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Programming Fundamentals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685ECD1-F8C4-56C9-DF8B-845CAD3EDD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Week 8</a:t>
            </a:r>
          </a:p>
          <a:p>
            <a:r>
              <a:rPr lang="en-AU" dirty="0"/>
              <a:t>Miya</a:t>
            </a:r>
          </a:p>
        </p:txBody>
      </p:sp>
    </p:spTree>
    <p:extLst>
      <p:ext uri="{BB962C8B-B14F-4D97-AF65-F5344CB8AC3E}">
        <p14:creationId xmlns:p14="http://schemas.microsoft.com/office/powerpoint/2010/main" val="854435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8C2A66-4905-785E-228B-724476AEE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Your U:PASS Leader - Miya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9EBD9EC-0AFC-6F8F-7F54-6F9DB6ACBA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3</a:t>
            </a:r>
            <a:r>
              <a:rPr lang="en-AU" baseline="30000" dirty="0"/>
              <a:t>rd</a:t>
            </a:r>
            <a:r>
              <a:rPr lang="en-AU" dirty="0"/>
              <a:t> years of Bachelor of Information Technology. </a:t>
            </a:r>
          </a:p>
          <a:p>
            <a:r>
              <a:rPr lang="en-AU" dirty="0"/>
              <a:t>Majoring in Cybersecurity, Networking and Enterprise Software Development.</a:t>
            </a:r>
          </a:p>
        </p:txBody>
      </p:sp>
    </p:spTree>
    <p:extLst>
      <p:ext uri="{BB962C8B-B14F-4D97-AF65-F5344CB8AC3E}">
        <p14:creationId xmlns:p14="http://schemas.microsoft.com/office/powerpoint/2010/main" val="436298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B91763E-D030-49C4-287A-ECB94D911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What is Encapsulation?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12E2366-6DE1-1215-166A-E5370B0FD5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Combining data and the functions that work on that data into a </a:t>
            </a:r>
            <a:r>
              <a:rPr lang="en-AU" b="1" dirty="0"/>
              <a:t>single unit</a:t>
            </a:r>
            <a:r>
              <a:rPr lang="en-AU" dirty="0"/>
              <a:t>, like class, library ... </a:t>
            </a:r>
          </a:p>
          <a:p>
            <a:endParaRPr lang="en-AU" dirty="0"/>
          </a:p>
          <a:p>
            <a:r>
              <a:rPr lang="en-AU" dirty="0"/>
              <a:t>Hiding internal field and only allow to access through </a:t>
            </a:r>
            <a:r>
              <a:rPr lang="en-AU" b="1" dirty="0">
                <a:solidFill>
                  <a:srgbClr val="FF0000"/>
                </a:solidFill>
              </a:rPr>
              <a:t>methods</a:t>
            </a:r>
            <a:r>
              <a:rPr lang="en-AU" dirty="0"/>
              <a:t>. </a:t>
            </a: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017DFB69-17AC-4061-E2AA-8B1C9A1263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9563" y="4109254"/>
            <a:ext cx="2596488" cy="1774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023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내용 개체 틀 8">
            <a:extLst>
              <a:ext uri="{FF2B5EF4-FFF2-40B4-BE49-F238E27FC236}">
                <a16:creationId xmlns:a16="http://schemas.microsoft.com/office/drawing/2014/main" id="{66DFFDC4-D6A3-7BB1-4D4D-CB373788F0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14" y="2367906"/>
            <a:ext cx="7901875" cy="3457963"/>
          </a:xfrm>
          <a:prstGeom prst="rect">
            <a:avLst/>
          </a:prstGeom>
        </p:spPr>
      </p:pic>
      <p:sp>
        <p:nvSpPr>
          <p:cNvPr id="18" name="화살표: 오른쪽 17">
            <a:extLst>
              <a:ext uri="{FF2B5EF4-FFF2-40B4-BE49-F238E27FC236}">
                <a16:creationId xmlns:a16="http://schemas.microsoft.com/office/drawing/2014/main" id="{A01E76CA-1F65-1E48-295B-6F949FB3648C}"/>
              </a:ext>
            </a:extLst>
          </p:cNvPr>
          <p:cNvSpPr/>
          <p:nvPr/>
        </p:nvSpPr>
        <p:spPr>
          <a:xfrm>
            <a:off x="8198339" y="2935135"/>
            <a:ext cx="681926" cy="122854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6C0B9E4-203A-BCD5-0E9A-51FDEB80CD52}"/>
              </a:ext>
            </a:extLst>
          </p:cNvPr>
          <p:cNvSpPr txBox="1"/>
          <p:nvPr/>
        </p:nvSpPr>
        <p:spPr>
          <a:xfrm>
            <a:off x="5324155" y="2114782"/>
            <a:ext cx="2243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Model Name : i30N</a:t>
            </a:r>
          </a:p>
          <a:p>
            <a:r>
              <a:rPr lang="en-AU" dirty="0"/>
              <a:t>Fuel Level : 100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C9BB45D-3015-9736-0F27-33DB0594538C}"/>
              </a:ext>
            </a:extLst>
          </p:cNvPr>
          <p:cNvSpPr txBox="1"/>
          <p:nvPr/>
        </p:nvSpPr>
        <p:spPr>
          <a:xfrm>
            <a:off x="654368" y="5825869"/>
            <a:ext cx="25329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/>
              <a:t>Manufacturer : Hyundai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2F38C20-5F99-CB30-2C51-25A7D65C5509}"/>
              </a:ext>
            </a:extLst>
          </p:cNvPr>
          <p:cNvSpPr txBox="1"/>
          <p:nvPr/>
        </p:nvSpPr>
        <p:spPr>
          <a:xfrm>
            <a:off x="9137664" y="1786736"/>
            <a:ext cx="3223514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600" dirty="0"/>
              <a:t>Manufacturer</a:t>
            </a:r>
          </a:p>
          <a:p>
            <a:r>
              <a:rPr lang="en-AU" sz="3600" dirty="0"/>
              <a:t>model</a:t>
            </a:r>
          </a:p>
          <a:p>
            <a:r>
              <a:rPr lang="en-AU" sz="3600" dirty="0"/>
              <a:t>colour</a:t>
            </a:r>
          </a:p>
          <a:p>
            <a:r>
              <a:rPr lang="en-AU" sz="3600" dirty="0" err="1"/>
              <a:t>fuelLevel</a:t>
            </a:r>
            <a:endParaRPr lang="en-AU" sz="3600" dirty="0"/>
          </a:p>
          <a:p>
            <a:r>
              <a:rPr lang="en-AU" sz="3600" dirty="0"/>
              <a:t>…</a:t>
            </a:r>
          </a:p>
          <a:p>
            <a:r>
              <a:rPr lang="en-AU" sz="3600" dirty="0"/>
              <a:t>drive()</a:t>
            </a:r>
          </a:p>
          <a:p>
            <a:r>
              <a:rPr lang="en-AU" sz="3600" dirty="0" err="1"/>
              <a:t>refillFuel</a:t>
            </a:r>
            <a:r>
              <a:rPr lang="en-AU" sz="3600" dirty="0"/>
              <a:t>()</a:t>
            </a:r>
          </a:p>
          <a:p>
            <a:r>
              <a:rPr lang="en-AU" sz="3600" dirty="0"/>
              <a:t>…</a:t>
            </a:r>
          </a:p>
          <a:p>
            <a:endParaRPr lang="en-AU" sz="3600" dirty="0"/>
          </a:p>
          <a:p>
            <a:endParaRPr lang="en-AU" sz="3600" dirty="0"/>
          </a:p>
          <a:p>
            <a:endParaRPr lang="en-AU" sz="3600" dirty="0"/>
          </a:p>
          <a:p>
            <a:endParaRPr lang="en-AU" sz="3600" dirty="0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76473F39-3912-3DEA-12D0-C9CE0427A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821" y="-67668"/>
            <a:ext cx="10515600" cy="1325563"/>
          </a:xfrm>
        </p:spPr>
        <p:txBody>
          <a:bodyPr/>
          <a:lstStyle/>
          <a:p>
            <a:r>
              <a:rPr lang="en-AU" dirty="0"/>
              <a:t>Why Encapsulation?</a:t>
            </a:r>
          </a:p>
        </p:txBody>
      </p:sp>
      <p:grpSp>
        <p:nvGrpSpPr>
          <p:cNvPr id="6" name="그룹 5">
            <a:extLst>
              <a:ext uri="{FF2B5EF4-FFF2-40B4-BE49-F238E27FC236}">
                <a16:creationId xmlns:a16="http://schemas.microsoft.com/office/drawing/2014/main" id="{956130FF-D0F5-7B31-7F31-93F5C9F153DE}"/>
              </a:ext>
            </a:extLst>
          </p:cNvPr>
          <p:cNvGrpSpPr/>
          <p:nvPr/>
        </p:nvGrpSpPr>
        <p:grpSpPr>
          <a:xfrm>
            <a:off x="133214" y="1188533"/>
            <a:ext cx="4494164" cy="1200329"/>
            <a:chOff x="133214" y="1188533"/>
            <a:chExt cx="4494164" cy="1200329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12864AD-9549-3EC2-4F10-7EF9CE888461}"/>
                </a:ext>
              </a:extLst>
            </p:cNvPr>
            <p:cNvSpPr txBox="1"/>
            <p:nvPr/>
          </p:nvSpPr>
          <p:spPr>
            <a:xfrm>
              <a:off x="133214" y="1188533"/>
              <a:ext cx="449416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AU" dirty="0"/>
                <a:t>Advanced Driver Assistance System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AU" dirty="0"/>
                <a:t>Engine Technology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AU" dirty="0"/>
                <a:t>AI-based Perception / Control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AU" dirty="0"/>
                <a:t>Robotics</a:t>
              </a:r>
            </a:p>
          </p:txBody>
        </p:sp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62AB652E-2E85-E2E0-7AF2-4C4861D688B8}"/>
                </a:ext>
              </a:extLst>
            </p:cNvPr>
            <p:cNvSpPr/>
            <p:nvPr/>
          </p:nvSpPr>
          <p:spPr>
            <a:xfrm>
              <a:off x="133214" y="1188533"/>
              <a:ext cx="4380063" cy="1161471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9" name="화살표: 오른쪽 8">
            <a:extLst>
              <a:ext uri="{FF2B5EF4-FFF2-40B4-BE49-F238E27FC236}">
                <a16:creationId xmlns:a16="http://schemas.microsoft.com/office/drawing/2014/main" id="{7101FC32-7596-9830-26BE-5D414804C7DF}"/>
              </a:ext>
            </a:extLst>
          </p:cNvPr>
          <p:cNvSpPr/>
          <p:nvPr/>
        </p:nvSpPr>
        <p:spPr>
          <a:xfrm rot="5400000">
            <a:off x="1916443" y="2482695"/>
            <a:ext cx="614374" cy="384797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69D7860-F125-D34B-4A92-726F7F0A8F21}"/>
              </a:ext>
            </a:extLst>
          </p:cNvPr>
          <p:cNvSpPr txBox="1"/>
          <p:nvPr/>
        </p:nvSpPr>
        <p:spPr>
          <a:xfrm>
            <a:off x="8455682" y="1188533"/>
            <a:ext cx="34271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Users can access these info only</a:t>
            </a:r>
          </a:p>
        </p:txBody>
      </p:sp>
    </p:spTree>
    <p:extLst>
      <p:ext uri="{BB962C8B-B14F-4D97-AF65-F5344CB8AC3E}">
        <p14:creationId xmlns:p14="http://schemas.microsoft.com/office/powerpoint/2010/main" val="3742653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B1CA1AA-6BE6-F54D-3DBD-712B630E5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Why Encapsulation?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A8A982-9512-A458-7D1F-7F6FB07014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Easy to use, only access via </a:t>
            </a:r>
            <a:r>
              <a:rPr lang="en-AU" b="1" dirty="0">
                <a:solidFill>
                  <a:srgbClr val="FF0000"/>
                </a:solidFill>
              </a:rPr>
              <a:t>methods</a:t>
            </a:r>
            <a:r>
              <a:rPr lang="en-AU" dirty="0"/>
              <a:t> so that don’t need to understand codes. </a:t>
            </a:r>
          </a:p>
          <a:p>
            <a:r>
              <a:rPr lang="en-AU" dirty="0"/>
              <a:t>Block bad guys to change data and algorithm. -&gt; DATA INTEGRITY</a:t>
            </a:r>
          </a:p>
          <a:p>
            <a:r>
              <a:rPr lang="en-AU" dirty="0"/>
              <a:t>Keep secret of credential information. </a:t>
            </a:r>
          </a:p>
          <a:p>
            <a:endParaRPr lang="en-AU" dirty="0"/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81211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F7D4EC6-7A3F-8AA1-B0C3-652C1A806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How to Encapsulate?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FC44DC2-5680-0C3F-3F10-DAEE7A4D39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1975"/>
            <a:ext cx="10515600" cy="4351338"/>
          </a:xfrm>
        </p:spPr>
        <p:txBody>
          <a:bodyPr/>
          <a:lstStyle/>
          <a:p>
            <a:r>
              <a:rPr lang="en-AU" dirty="0"/>
              <a:t>1. Access Modifier (public / private)</a:t>
            </a:r>
          </a:p>
          <a:p>
            <a:endParaRPr lang="en-AU" dirty="0"/>
          </a:p>
          <a:p>
            <a:r>
              <a:rPr lang="en-AU" dirty="0"/>
              <a:t>2. Getter / Setter</a:t>
            </a:r>
          </a:p>
          <a:p>
            <a:endParaRPr lang="en-AU" dirty="0"/>
          </a:p>
          <a:p>
            <a:r>
              <a:rPr lang="en-AU" dirty="0"/>
              <a:t>3. Read-Only (final)</a:t>
            </a:r>
          </a:p>
        </p:txBody>
      </p:sp>
    </p:spTree>
    <p:extLst>
      <p:ext uri="{BB962C8B-B14F-4D97-AF65-F5344CB8AC3E}">
        <p14:creationId xmlns:p14="http://schemas.microsoft.com/office/powerpoint/2010/main" val="558829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88A0F5D-DAB2-6684-F713-325499109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Let’s play with Java codes! Activities!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423F36A-4921-8D91-E4C6-7EFD661A19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Given </a:t>
            </a:r>
            <a:r>
              <a:rPr lang="en-AU" b="1" dirty="0"/>
              <a:t>Car.java </a:t>
            </a:r>
            <a:r>
              <a:rPr lang="en-AU" dirty="0"/>
              <a:t>file is not fully encapsulated. See what happen!</a:t>
            </a:r>
          </a:p>
          <a:p>
            <a:endParaRPr lang="en-AU" dirty="0"/>
          </a:p>
          <a:p>
            <a:r>
              <a:rPr lang="en-AU" dirty="0"/>
              <a:t>1. Access into properties and manipulate them.</a:t>
            </a:r>
          </a:p>
          <a:p>
            <a:r>
              <a:rPr lang="en-AU" dirty="0"/>
              <a:t>2. Access into methods and manipulate them. </a:t>
            </a:r>
          </a:p>
          <a:p>
            <a:r>
              <a:rPr lang="en-AU" dirty="0"/>
              <a:t>3. Access into secret data. </a:t>
            </a:r>
          </a:p>
          <a:p>
            <a:r>
              <a:rPr lang="en-AU" dirty="0"/>
              <a:t>4. Hyundai find out there is malicious user! Patch!</a:t>
            </a:r>
          </a:p>
          <a:p>
            <a:r>
              <a:rPr lang="en-AU" dirty="0"/>
              <a:t>5. “I want to change colour in a legal way.”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63884F-E4AC-A111-E9A4-CCE99B7A8D4C}"/>
              </a:ext>
            </a:extLst>
          </p:cNvPr>
          <p:cNvSpPr txBox="1"/>
          <p:nvPr/>
        </p:nvSpPr>
        <p:spPr>
          <a:xfrm>
            <a:off x="8648700" y="3041650"/>
            <a:ext cx="34315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Access Modifier (public / private)</a:t>
            </a:r>
          </a:p>
          <a:p>
            <a:endParaRPr lang="en-A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4F72E1-3F34-97D1-6F43-23B28A110BE5}"/>
              </a:ext>
            </a:extLst>
          </p:cNvPr>
          <p:cNvSpPr txBox="1"/>
          <p:nvPr/>
        </p:nvSpPr>
        <p:spPr>
          <a:xfrm>
            <a:off x="8730246" y="5038943"/>
            <a:ext cx="15897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Getter / Setter</a:t>
            </a:r>
          </a:p>
          <a:p>
            <a:endParaRPr lang="en-AU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6" name="잉크 5">
                <a:extLst>
                  <a:ext uri="{FF2B5EF4-FFF2-40B4-BE49-F238E27FC236}">
                    <a16:creationId xmlns:a16="http://schemas.microsoft.com/office/drawing/2014/main" id="{8B1BB68A-2072-BDDD-39D2-06CA7422316B}"/>
                  </a:ext>
                </a:extLst>
              </p14:cNvPr>
              <p14:cNvContentPartPr/>
              <p14:nvPr/>
            </p14:nvContentPartPr>
            <p14:xfrm>
              <a:off x="8451810" y="3054390"/>
              <a:ext cx="421920" cy="53640"/>
            </p14:xfrm>
          </p:contentPart>
        </mc:Choice>
        <mc:Fallback>
          <p:pic>
            <p:nvPicPr>
              <p:cNvPr id="6" name="잉크 5">
                <a:extLst>
                  <a:ext uri="{FF2B5EF4-FFF2-40B4-BE49-F238E27FC236}">
                    <a16:creationId xmlns:a16="http://schemas.microsoft.com/office/drawing/2014/main" id="{8B1BB68A-2072-BDDD-39D2-06CA7422316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445690" y="3048270"/>
                <a:ext cx="434160" cy="65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7" name="잉크 6">
                <a:extLst>
                  <a:ext uri="{FF2B5EF4-FFF2-40B4-BE49-F238E27FC236}">
                    <a16:creationId xmlns:a16="http://schemas.microsoft.com/office/drawing/2014/main" id="{F9C958AD-A187-3B2E-2282-34FBE5B35419}"/>
                  </a:ext>
                </a:extLst>
              </p14:cNvPr>
              <p14:cNvContentPartPr/>
              <p14:nvPr/>
            </p14:nvContentPartPr>
            <p14:xfrm>
              <a:off x="8250210" y="3441750"/>
              <a:ext cx="659160" cy="712440"/>
            </p14:xfrm>
          </p:contentPart>
        </mc:Choice>
        <mc:Fallback>
          <p:pic>
            <p:nvPicPr>
              <p:cNvPr id="7" name="잉크 6">
                <a:extLst>
                  <a:ext uri="{FF2B5EF4-FFF2-40B4-BE49-F238E27FC236}">
                    <a16:creationId xmlns:a16="http://schemas.microsoft.com/office/drawing/2014/main" id="{F9C958AD-A187-3B2E-2282-34FBE5B3541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244090" y="3435630"/>
                <a:ext cx="671400" cy="724680"/>
              </a:xfrm>
              <a:prstGeom prst="rect">
                <a:avLst/>
              </a:prstGeom>
            </p:spPr>
          </p:pic>
        </mc:Fallback>
      </mc:AlternateContent>
      <p:grpSp>
        <p:nvGrpSpPr>
          <p:cNvPr id="10" name="그룹 9">
            <a:extLst>
              <a:ext uri="{FF2B5EF4-FFF2-40B4-BE49-F238E27FC236}">
                <a16:creationId xmlns:a16="http://schemas.microsoft.com/office/drawing/2014/main" id="{86753EF0-40AD-67CB-F712-C98DA60E0DC9}"/>
              </a:ext>
            </a:extLst>
          </p:cNvPr>
          <p:cNvGrpSpPr/>
          <p:nvPr/>
        </p:nvGrpSpPr>
        <p:grpSpPr>
          <a:xfrm>
            <a:off x="7611930" y="5028630"/>
            <a:ext cx="1145160" cy="277920"/>
            <a:chOff x="7611930" y="5028630"/>
            <a:chExt cx="1145160" cy="277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8" name="잉크 7">
                  <a:extLst>
                    <a:ext uri="{FF2B5EF4-FFF2-40B4-BE49-F238E27FC236}">
                      <a16:creationId xmlns:a16="http://schemas.microsoft.com/office/drawing/2014/main" id="{F5882D77-9610-5D90-5D36-64372D3A74BF}"/>
                    </a:ext>
                  </a:extLst>
                </p14:cNvPr>
                <p14:cNvContentPartPr/>
                <p14:nvPr/>
              </p14:nvContentPartPr>
              <p14:xfrm>
                <a:off x="7743330" y="5093790"/>
                <a:ext cx="1013760" cy="157680"/>
              </p14:xfrm>
            </p:contentPart>
          </mc:Choice>
          <mc:Fallback>
            <p:pic>
              <p:nvPicPr>
                <p:cNvPr id="8" name="잉크 7">
                  <a:extLst>
                    <a:ext uri="{FF2B5EF4-FFF2-40B4-BE49-F238E27FC236}">
                      <a16:creationId xmlns:a16="http://schemas.microsoft.com/office/drawing/2014/main" id="{F5882D77-9610-5D90-5D36-64372D3A74BF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7737210" y="5087670"/>
                  <a:ext cx="1026000" cy="16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9" name="잉크 8">
                  <a:extLst>
                    <a:ext uri="{FF2B5EF4-FFF2-40B4-BE49-F238E27FC236}">
                      <a16:creationId xmlns:a16="http://schemas.microsoft.com/office/drawing/2014/main" id="{E641FD07-9F43-B6E1-5B55-358F403EBC96}"/>
                    </a:ext>
                  </a:extLst>
                </p14:cNvPr>
                <p14:cNvContentPartPr/>
                <p14:nvPr/>
              </p14:nvContentPartPr>
              <p14:xfrm>
                <a:off x="7611930" y="5028630"/>
                <a:ext cx="249840" cy="277920"/>
              </p14:xfrm>
            </p:contentPart>
          </mc:Choice>
          <mc:Fallback>
            <p:pic>
              <p:nvPicPr>
                <p:cNvPr id="9" name="잉크 8">
                  <a:extLst>
                    <a:ext uri="{FF2B5EF4-FFF2-40B4-BE49-F238E27FC236}">
                      <a16:creationId xmlns:a16="http://schemas.microsoft.com/office/drawing/2014/main" id="{E641FD07-9F43-B6E1-5B55-358F403EBC96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605810" y="5022510"/>
                  <a:ext cx="262080" cy="29016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01769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047FB43-3DE1-238D-7019-F2AB17163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Reminder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C6AA621-2E1D-6FD6-C472-973D1EE2B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Please keep your paper today!</a:t>
            </a:r>
          </a:p>
          <a:p>
            <a:r>
              <a:rPr lang="en-AU" dirty="0"/>
              <a:t>Next session will cover week 9. </a:t>
            </a:r>
          </a:p>
          <a:p>
            <a:r>
              <a:rPr lang="en-AU" dirty="0"/>
              <a:t>Useful website </a:t>
            </a:r>
            <a:r>
              <a:rPr lang="en-AU" b="1" dirty="0"/>
              <a:t>https://www.w3schools.com/java/</a:t>
            </a:r>
          </a:p>
        </p:txBody>
      </p:sp>
    </p:spTree>
    <p:extLst>
      <p:ext uri="{BB962C8B-B14F-4D97-AF65-F5344CB8AC3E}">
        <p14:creationId xmlns:p14="http://schemas.microsoft.com/office/powerpoint/2010/main" val="4170475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926F608-9C46-1E71-52F1-7E4658D27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Any Questions?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DE730C8-FFB1-5278-396E-7E8889B59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Ask anything!</a:t>
            </a:r>
          </a:p>
        </p:txBody>
      </p:sp>
    </p:spTree>
    <p:extLst>
      <p:ext uri="{BB962C8B-B14F-4D97-AF65-F5344CB8AC3E}">
        <p14:creationId xmlns:p14="http://schemas.microsoft.com/office/powerpoint/2010/main" val="21655450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283</Words>
  <Application>Microsoft Office PowerPoint</Application>
  <PresentationFormat>와이드스크린</PresentationFormat>
  <Paragraphs>58</Paragraphs>
  <Slides>9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테마</vt:lpstr>
      <vt:lpstr>Programming Fundamentals</vt:lpstr>
      <vt:lpstr>Your U:PASS Leader - Miya</vt:lpstr>
      <vt:lpstr>What is Encapsulation?</vt:lpstr>
      <vt:lpstr>Why Encapsulation?</vt:lpstr>
      <vt:lpstr>Why Encapsulation?</vt:lpstr>
      <vt:lpstr>How to Encapsulate?</vt:lpstr>
      <vt:lpstr>Let’s play with Java codes! Activities!</vt:lpstr>
      <vt:lpstr>Reminder</vt:lpstr>
      <vt:lpstr>Any 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Mihyeon Choi</dc:creator>
  <cp:lastModifiedBy>Mihyeon Choi</cp:lastModifiedBy>
  <cp:revision>27</cp:revision>
  <dcterms:created xsi:type="dcterms:W3CDTF">2026-03-09T12:50:26Z</dcterms:created>
  <dcterms:modified xsi:type="dcterms:W3CDTF">2026-04-13T14:49:09Z</dcterms:modified>
</cp:coreProperties>
</file>