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8" r:id="rId3"/>
    <p:sldId id="282" r:id="rId4"/>
    <p:sldId id="287" r:id="rId5"/>
    <p:sldId id="288" r:id="rId6"/>
    <p:sldId id="276" r:id="rId7"/>
    <p:sldId id="289" r:id="rId8"/>
    <p:sldId id="291" r:id="rId9"/>
    <p:sldId id="290" r:id="rId10"/>
    <p:sldId id="27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–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38" autoAdjust="0"/>
    <p:restoredTop sz="94582"/>
  </p:normalViewPr>
  <p:slideViewPr>
    <p:cSldViewPr snapToGrid="0">
      <p:cViewPr varScale="1">
        <p:scale>
          <a:sx n="108" d="100"/>
          <a:sy n="108" d="100"/>
        </p:scale>
        <p:origin x="216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0T18:26:44.47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34 1036 24575,'-3'-3'0,"-3"-1"0,5-3 0,-2-3 0,3 3 0,0-18 0,0 14 0,0-38 0,0 35 0,0-50 0,0 50 0,3-45 0,-2 47 0,2-31 0,-3 33 0,0-18 0,0 19 0,3-16 0,-3 15 0,3-24 0,-3 24 0,0-27 0,0 26 0,0-20 0,0 22 0,0-7 0,0 9 0,0-5 0,0 3 0,-3-13 0,2 13 0,-2-28 0,3 25 0,0-40 0,0 39 0,0-24 0,0 29 0,0-14 0,0 13 0,-3-10 0,3 11 0,-3-11 0,3 10 0,-3-13 0,2 14 0,-2-8 0,3 8 0,0-4 0,0 4 0,0-14 0,0 12 0,0-18 0,0 19 0,0-7 0,-3 13 0,2-3 0,-2 2 0,0 0 0,2 1 0,-2 3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0T18:27:07.30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0 222 24575,'4'-3'0,"-1"-1"0,0 0 0,-2-2 0,2 2 0,6-27 0,-4 19 0,14-32 0,-11 35 0,10-28 0,-13 25 0,16-19 0,-15 26 0,10-7 0,-12 8 0,2 0 0,-3 4 0,4 1 0,3 8 0,-3-8 0,21 32 0,-17-26 0,13 22 0,-17-25 0,9 15 0,-11-10 0,25 22 0,-22-24 0,25 25 0,-23-27 0,11 16 0,-16-18 0,4 1 0,-6-1 0,1 0 0,2-2 0,1 5 0,-3-3 0,5 1 0,-8 2 0,2-5 0,-3 2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0T18:29:33.86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139 1294 24575,'0'-27'0,"0"15"0,-4-14 0,3 10 0,-17-44 0,11-8 0,-1 10 0,1-3 0,2-2 0,2 4 0,2-15 0,-6-14 0,6 75 0,-6-42 0,6 40 0,-2-40 0,3 42 0,0-42 0,0 40 0,-4-55 0,3 54 0,-3-39 0,4 43 0,0-18 0,0 20 0,-3-16 0,2 15 0,-6-19 0,6 20 0,-3-20 0,4 19 0,0-12 0,0 14 0,0-2 0,0 2 0,-3-6 0,2 5 0,-10-16 0,9 15 0,-9-8 0,10 11 0,-6 3 0,6 2 0,-3 3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0T18:29:34.76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1 285 24575,'3'-12'0,"-2"3"0,3-3 0,-1 4 0,-2 0 0,20-36 0,-16 26 0,34-58 0,-27 56 0,11-22 0,-12 30 0,-10 4 0,6 4 0,-3 0 0,4 1 0,0 2 0,0-3 0,0 4 0,0 0 0,0 0 0,0 0 0,0 0 0,11 0 0,-8 0 0,14 4 0,-15-4 0,23 18 0,-21-14 0,11 14 0,2-7 0,-9 6 0,11-4 0,-1 12 0,-19-18 0,14 15 0,-15-16 0,16 19 0,-15-17 0,11 10 0,-21-11 0,6-6 0,-7 3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0T18:29:36.09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1338 24575,'5'-12'0,"-2"3"0,-3-2 0,0 3 0,0-1 0,4-42 0,0 32 0,4-80 0,0 76-4916,3-49 1,1-2 3425,-1 39 1490,3-26 0,-2 6 2818,-7 42-2818,16-71 0,-13 62 0,4-32 0,1 2 0,-3 34 0,9-48 0,-10 57 0,2-27 0,-3 28 0,-3-11 1719,-2 11-1719,1-3 0,0 5 0,1-19 6784,-2 17-6784,1-22 0,-3 20 0,16-23 0,-10 20 0,19-28 0,-20 30 0,9-30 0,-11 32 0,8-35 0,-7 35 0,9-24 0,-12 23 0,9-13 0,-11 14 0,8-3 0,-8 5 0,0 6 0,0-7 0,-4 4 0,0-1 0,3-2 0,-6 6 0,3 1 0,-4 5-1696,-8 10 0,10-9 0,-5 5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0T18:29:37.08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0 114 24575,'4'-3'0,"4"2"0,-4-3 0,4 4 0,0 0 0,21 0 0,-15 0 0,15 0 0,-21 0 0,0 0 0,0 0 0,0 0 0,-4-4 0,3 4 0,-9-4 0,4 8 0,-2-7 0,8 2 0,-2-7 0,26-4 0,-23 3 0,31-10 0,-29 13 0,11-12 0,-13 16 0,-1-9 0,-1 10 0,-6-6 0,6 6 0,-2-3 0,3 4 0,0 0 0,0 0 0,0 0 0,0 0 0,0 0 0,0 0 0,0 0 0,0 0 0,0 0 0,0 0 0,0 0 0,0 0 0,0 0 0,-4 4 0,3-3 0,-3 13 0,4-8 0,11 13 0,-12-10 0,18 20 0,-19-17 0,13 18 0,-10-25 0,-1 6 0,-1-7 0,-6 4 0,6-3 0,-6 2 0,2-3 0,-3 4 0,4 0 0,7 36 0,-4-28 0,10 49 0,-11-51 0,2 22 0,-5-26 0,-3 5 0,0-7 0,-3-4 0,-2 3 0,1-6 0,0 3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0T19:44:36.94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1354 24575,'4'-3'0,"2"2"0,-2-2 0,0 0 0,2 2 0,-3-5 0,34-37 0,-20 26 0,35-50 0,-39 58-6784,44-61 6784,-41 53-2269,27-34 1,1-2 2268,-26 29-1517,27-28 0,0 3 1517,-29 36-737,20-24 0,-1 2 737,-22 24 0,40-43 0,-41 45 0,37-37 0,-38 38 0,47-41 0,-47 36 0,57-39 0,-56 40 1089,40-22-1089,-43 25 2843,16-13-2843,-2 7 0,-7-2 0,32-14 0,-34 20 0,55-39 0,-50 38 0,39-32 0,-45 38 4251,12-19-4251,-18 23 4068,9-10-4068,-8 11 3578,8-14-3578,-9 9 0,6-7 0,-6 7 0,12-1 0,-13 0 0,20-12 0,-19 13 0,12-9 0,-13 14 0,7-5 0,-8 2 0,16-6 0,-18 3 0,15-3 0,-14 6 0,9-5 0,-6 7 0,0-7 0,-1 9 0,-2-3 0,2 3 0,-2-3 0,8-4 0,-10-1 0,16-8 0,-13 11 0,8-4 0,-9 6 0,2 2 0,-6-5 0,9-1 0,-4 3 0,1-5 0,0 8 0,-5-5 0,5 5 0,-5-5 0,5 5 0,0-2 0,-1 3 0,1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0T19:44:37.73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24575,'9'0'0,"-1"0"0,1 0 0,-2 0 0,0 3 0,32 12 0,-24-8 0,66 35 0,-64-36 0,40 33 0,-48-33 0,31 19 0,-28-19 0,25 14 0,-29-14 0,19 12 0,-19-10 0,13 2 0,-21-4 0,3-2 0,0 5 0,-2-1 0,2 16 0,-3-13 0,0 10 0,-3 19 0,2-25-3392,-21 50 0,-4 4 3392,15-38 0,-26 45 0,1-2 0,26-50 0,-18 32 0,22-46 0,5-7 0,-2-3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0T19:44:39.40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24575,'13'0'0,"-5"0"0,5 0 0,2 3 0,-6-2 0,7 2 0,50 15 0,-41-11 0,35 10 0,24 5 0,-18-3-1952,-17-3 1952,34 9 0,8 5-3069,-30-4 0,-8-1 3069,5 4-1368,8 1 0,15 5 0,-20-7 1368,-26-10-915,26 7 0,18 7 0,-20-7 915,-26-11-482,24 8 1,18 7-1,-17-5 482,-22-8 0,52 19 0,-2 0 0,-58-23 368,33 12 1,-3-1-369,-39-13 0,27 12 2394,3-1-2394,15 7 3580,-6-2-3580,-7-4 0,-6-1 5353,-28-10-5353,36 15 0,2-1 4320,-30-14-4320,42 19 0,4 1 0,-35-20 0,39 18 0,-1-1 0,-42-19 0,36 12 0,-4-3 0,-43-14 0,35 9 0,1 1 0,-34-11 0,32 11 0,1 1 0,-33-10 0,45 11 0,4 1 0,-36-11-3392,41 7 0,-1-1 3392,-43-7-2269,24 2 1,-4 1 2268,-36-4-1085,43 6 1085,-50-6 0,27 2 0,-27-6 3999,18 6-3999,-20-5 5980,7 2-5980,-10-6 2427,4 2-2427,-6-2 0,4 3 0,0 0 0,0 0 0,-4 3 0,3-2 0,-5-1 0,5-1 0,7 1 0,-5 4 0,38 8 0,-32-3 0,43 6 0,-45-7 0,16-2 0,-21-3 0,8-3 0,-6 3 0,7-2 0,-10 2 0,1-3 0,0 0 0,11 0 0,-11 3 0,8-2 0,-15 2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0T19:44:40.32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243 1 24575,'10'9'0,"-6"-4"0,5 7 0,-5-5 0,0 0 0,2-3 0,18 40 0,-15-30 0,18 31 0,-14-18 0,-4-15 0,36 63 0,-28-44 0,20 23 0,-30-36 0,-1-17 0,9 11 0,-8-7 0,5 8 0,-16-10 0,-24 24 0,16-21 0,-34 30 0,35-30 0,-42 15 0,40-16 0,-39 16 0,40-18 0,-37 24 0,39-20 0,-44 20 0,44-18 0,-30 10 0,34-12 0,-12 0 0,16-1 0,-16-3 0,12 1 0,-19 5 0,19-5 0,-9 3 0,11-4 0,0 0 0,1 1 0,0-1 0,2 3 0,-2-5 0,3 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0T18:26:45.56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0 150 24575,'0'-7'0,"3"0"0,-2 0 0,5 4 0,-5-3 0,8-1 0,1-4 0,-2 1 0,7-9 0,-10 10 0,13-7 0,-12 9 0,12 3 0,-13-2 0,4 5 0,-5-5 0,8 2 0,-7 1 0,11-3 0,-9 5 0,3-2 0,-7 0 0,3 2 0,-2-2 0,3 3 0,0 0 0,-1 0 0,1 0 0,0 0 0,-4 3 0,3 1 0,-2 2 0,0 1 0,2 0 0,-6-1 0,3 4 0,0-5 0,1 9 0,0-8 0,2 18 0,-6-14 0,6 23 0,-2-22 0,9 16 0,-8-19 0,10 11 0,-14-11 0,5 2 0,-6-7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0T18:26:49.84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593 1 24575,'-7'11'0,"0"-8"0,4 12 0,-3-11 0,2 6 0,-12 21 0,7-15 0,-4 14 0,-20 30 0,22-37 0,-15 25 0,0-2 0,18-28 0,-32 54 0,36-57 0,-26 48 0,27-50 0,-28 35 0,27-37 0,-24 35 0,23-34 0,-17 30 0,16-32 0,-12 24 0,17-25 0,-12 16 0,9-20 0,-12 19 0,11-17 0,-7 14 0,11-13 0,-2 1 0,3 1 0,-3-6 0,2 5 0,-5 4 0,5-4 0,-8 12 0,8-12 0,-14 18 0,9-16 0,-16 31 0,16-30 0,-21 33 0,23-34 0,-17 26 0,20-28 0,-15 16 0,14-17 0,-10 11 0,8-11 0,1 5 0,-4-10 0,7 3 0,-6-5 0,5 5 0,-2-5 0,3 2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0T18:26:50.84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32 0 24575,'3'7'0,"-3"0"0,3-1 0,-3 1 0,3 6 0,-2-5 0,2 5 0,-3 5 0,-3-11 0,2 32 0,-5-33 0,-1 38 0,3-36 0,-5 23 0,8-23 0,-8 22 0,7-15 0,-1 7 0,4-13 0,5-8 0,-2 2 0,2-3 0,13-4 0,-9 4 0,14-6 0,-16 5 0,11-5 0,-11 5 0,17-5 0,-16 5 0,22-5 0,-22 6 0,13-7 0,-15 7 0,12-6 0,-10 2 0,7 0 0,-10 1 0,1 3 0,0-3 0,2 2 0,-1-2 0,7 3 0,-6 0 0,3 0 0,-5 0 0,3 0 0,-6-3 0,5 2 0,-5-2 0,2 3 0,-2-3 0,2 3 0,-2-3 0,5 3 0,-1 0 0,1 0 0,-5-3 0,-1 2 0,-3-2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0T18:26:59.38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8 24575,'7'0'0,"-1"0"0,1 0 0,0 0 0,0 0 0,-1 0 0,13 0 0,-10 0 0,19-3 0,-19 2 0,21-2 0,-19 3 0,28 0 0,-28 0 0,14 0 0,-18 0 0,8 0 0,-6 0 0,13 3 0,-14-2 0,25 5 0,-21-6 0,42 6 0,-40-5-6784,64 5 6784,-60-5 0,33 2-4537,16 3 4537,-46-5-1517,34 4 0,-1-1 1517,-37-3-1165,55 2 1165,-60-3 0,49 0 0,-47 0 0,58 3 0,-57-3 0,61 6 0,-61-5 2457,57 2-2457,-31 0 3673,5-2-3673,9 2 0,-43-3 0,42 0 0,-41 0 5494,27 0-5494,1 0 0,-20 0 3896,63 0-3896,-33 3 0,8-3 0,-13 3 0,-38-3 0,5 0 0,-7 0 0,16 0 0,-12 0 0,45-3 0,-40 3 0,24-3 0,-2 0 0,-23 2 0,37-2 0,-23 3 0,-2 0 0,20-6 0,-34 4 0,21-4 0,-25 6 0,32-3 0,-27 2 0,42-5 0,-43 6 0,21-3 0,-25 3 0,17 0 0,-16 0 0,34 0 0,-31 0 0,46-3 0,-42 2 0,33-2 0,-32 3 0,26 0 0,-28 0 0,42 3 0,-43-3 0,47 6 0,-49-5 0,31 2 0,-34-3 0,10 0 0,-9 0 0,3 0 0,-2 0 0,2 0 0,-7 0 0,7 0 0,-5 3 0,11-2 0,-11 2 0,5-3 0,-7 0 0,10 0 0,-7 0 0,10 0 0,-12 0 0,9 0 0,-8 0 0,4 0 0,-5 0 0,3 0 0,-3 0 0,18 0 0,-15 0 0,39-3 0,-36 2 0,35-2 0,-37 3 0,10 0 0,-17 0 0,-1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0T18:27:00.94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28 0 24575,'0'13'0,"0"7"-2947,3-4 2947,-3 2 932,3-5-932,-3-2 0,0 2-5793,3 72 5793,-2-60-1223,1 40 0,-1-2 1223,-1-44-354,3 62 354,-2-68 0,2 54 0,-3-52-263,0 54 263,0-55 0,0 46 0,0-47 0,-3 41 0,2-41 4760,-5 26-4760,5-30 3437,-2 15-3437,3-15 2129,0 7-2129,0-9 545,-3-1-545,2 7 0,-2-5 0,-3 17 0,5-16 0,-5 16 0,3-17 0,2 8 0,-2-9 0,3 15 0,0-13 0,0 10 0,0-12 0,-3-4 0,2 0 0,-2-3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0T18:27:01.89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21 24575,'4'3'0,"-1"1"0,0-1 0,-2 3 0,2-2 0,3 15 0,-2-10 0,15 25 0,-13-24 0,6 15 0,-12-18 0,6 15 0,-2-13 0,24 43 0,-20-38 0,33 50 0,-35-52 0,23 34 0,-23-39 0,6 14 0,-5-20 0,0 2 0,-1-3 0,-2 3 0,2-3 0,-5 6 0,5-5 0,-6-1 0,3-4 0,-3-3 0,3-6 0,-2 5 0,35-56 0,-25 44-3392,25-37 0,3 2 3392,-23 37-1572,42-58 1572,-49 69 0,28-30 0,-29 26 0,16-8 0,-24 13 0,3 6 0,-3-3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0T18:27:04.82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15 24575,'15'0'0,"-6"0"0,7 0 0,-6 0 0,-3 0 0,21 0 0,-17 0 0,19 0 0,-22 0 0,29 0 0,-25 0 0,43 0 0,-43 0 0,43 0 0,-43 0 0,37 0 0,-38 0 0,40 0 0,-38 0 0,51 3 0,-50-2 0,58 5 0,-56-6 0,53 9 0,-56-7 0,59 10 0,-55-11 0,58 8 0,-61-8 0,52 5 0,-52-6 0,55 3 0,-54-3 0,48 0 0,-50 0 0,44 0 0,-43 0 0,40 0 0,-42 0 0,33 0 0,-34 0 0,20 0 0,-23 0 0,13 3 0,-12-2 0,25 2 0,-23-3 0,28 0 0,-28 0 0,31 0 0,-30 0 0,39 0 0,-38 0 0,50 0 0,-48 0 0,48 0 0,-50 0 0,32 0 0,-34 0 0,19 0 0,-21 0 0,30 0 0,-26 0 0,47 0 0,-46 0 0,53-3 0,-53 2 0,55-5 0,-54 5 0,45-5 0,-48 6 0,33-3 0,-34 0 0,38 2 0,-37-2 0,40 0 0,-40 2 0,27-2 0,-29 3 0,23-6 0,-22 4 0,34-7 0,-32 9 0,38-6 0,-39 5 0,27-5 0,-29 5 0,11-2 0,-13 3 0,2 0 0,8 0 0,-8 0 0,26-3 0,-25 2 0,14-2 0,-6 3 0,8 0 0,-4 0 0,16 0 0,-28 0 0,13 0 0,-16 3 0,4-2 0,-4 2 0,11-3 0,-11 0 0,8 0 0,-9 0 0,8 0 0,-6 0 0,7 0 0,-9 0 0,-1 0 0,1 0 0,3 0 0,-3 0 0,0 0 0,-4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0T18:27:06.24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130 954 24575,'-10'-7'0,"2"3"0,1-2 0,1 5 0,5-5 0,-5 2 0,0-15 0,-2 10 0,-8-31 0,11 27 0,-4-15 0,-3-18 0,9 30 0,-12-52 0,14 56 0,-2-46 0,3 44 0,0-48 0,0 22 0,0 2 0,0-20 0,0 45 0,0-33 0,0 36 0,0-18 0,0 19 0,0-13 0,0 13 0,-3-13 0,2 14 0,-2-17 0,3 15 0,0-21 0,0 21 0,0-15 0,0 17 0,0-5 0,0 7 0,0-1 0,0 0 0,0 0 0,0 0 0,0-3 0,0 3 0,0-9 0,-3 8 0,2-11 0,-2 10 0,3 0 0,0 6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F64A5-8AAE-4DAF-ABDE-3B91FACFC7C1}" type="datetimeFigureOut">
              <a:rPr lang="en-AU" smtClean="0"/>
              <a:t>23/4/2026</a:t>
            </a:fld>
            <a:endParaRPr lang="en-AU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305E5-AA3C-42E1-883B-5BFE04A89C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779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9305E5-AA3C-42E1-883B-5BFE04A89CA9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8850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9305E5-AA3C-42E1-883B-5BFE04A89CA9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6460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9305E5-AA3C-42E1-883B-5BFE04A89CA9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6813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9305E5-AA3C-42E1-883B-5BFE04A89CA9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4744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120D16-528A-F7FC-7307-BF1AF95FD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0255B2E-03E8-3E52-0A64-68FC160E84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3C4EADE-571B-89E1-66DF-99AFD48E6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23/4/2026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F0DB82C-E1A6-AAC1-72C4-F5A7E7CE9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49B3163-BAD1-5729-2D3C-00E50EC6F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057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94E232-70AA-443E-C74E-4CD02DCF7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2636912-E4F5-4AA1-18F3-A6F8219371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6388F8C-86F6-5514-4A90-FE038692A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23/4/2026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C0F60FE-96B7-0BE2-9D3B-59D7533AF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478D616-DF1F-1D53-29F8-52FC05A7B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56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E327509-D939-DF5B-772E-26F1535F47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4A377E3-9EA5-EE71-F72B-50B30DA0AC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91CC6AC-33B9-AE9E-32C7-4BAA7185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23/4/2026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2902BF4-EF9B-CC56-FF08-0440C41DF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95FBA6E-C17E-DE20-5321-3E172B47B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121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6101E4-3E2C-9956-8A0E-5A0579FC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94EBA34-D4F7-C59D-AC7F-B170705C2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77EA8F-D6FA-248C-2A3F-5500EF849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23/4/2026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C297C9-B79E-3793-222D-6B75058C3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012704F-3245-0EAC-379A-D43386C41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676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3CECAC-D33B-58B6-C24D-720FC5FD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78027F1-31F5-669B-DAD5-B37B27265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F9A1CCA-CC71-198C-AE1F-EDBEDF982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23/4/2026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6F7B3F-7920-2E9B-9CAF-DBF75FE9B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6C7EA2-976C-78C8-5D5B-EC294F8FA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0198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8CC859-7583-1135-9674-A7BDD5CAC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DEF205-0696-9CC4-10A9-D18E1DEF0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A95E5C6-04D4-A234-043F-A7BD303057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F529119-928B-7D5D-1FDB-33BAC726E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23/4/2026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156C5B7-4392-D616-FD1E-71325DCF5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C29F67B-E878-9C60-5A6D-735668D7F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0255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C57458-6F05-EC30-4DA5-868F37FAE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65CAD60-8502-564B-E9BB-3366CA350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C0C1161-1BCC-6630-69D2-05F845BA78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6B085B-E830-F46D-AF9E-48B65BB3E6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45F70C-04DD-4382-C0E9-358BE5335D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DC3C8AA-AA32-07EE-D0F9-2A4C98E0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23/4/2026</a:t>
            </a:fld>
            <a:endParaRPr lang="en-AU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923E7D8-4EC3-45C3-323A-E7CE4D35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DF7186D-37BF-705C-07FF-AEC8FE0A8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43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DDCB4F-AC11-C150-896D-72934EC5E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D9D4A95-B0ED-F3A5-F79C-B55697F34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23/4/2026</a:t>
            </a:fld>
            <a:endParaRPr lang="en-AU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A6AB61A-ABCC-0F8C-5780-4B1F029B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BD97F61-74AD-B54F-1054-634D0CE2B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617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116D7F0-9833-F791-16FA-05822DBA3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23/4/2026</a:t>
            </a:fld>
            <a:endParaRPr lang="en-AU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D654023-9850-EF23-AF22-2B7834B0A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DC1C631-9363-BB43-7B8C-62204C7B5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7871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490411-52EB-548A-4C77-203CF8E7C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61188B9-4CD2-CC42-2560-4FD5DD45F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A1A3972-8F7D-28CD-D29A-4BC73EABA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3E12DFA-F6A3-5EE4-D589-421457A69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23/4/2026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96F3F3-DCC9-0198-4DB3-8C5640E7F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8D7040C-FE7B-63FE-593B-1B6B3F794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9480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B1CCFC-34A7-BFAC-64CE-2F802CF75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1B5E7A1-E0CA-69F0-080E-31B2147816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4EAEEAF-15A3-7639-49EA-531493E2F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067444D-65D1-D908-79AE-B84E490D5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23/4/2026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36C1C88-2E4D-A069-5590-6366DB560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1844132-224A-1F3E-E75F-EF95EE073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430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5AF0319-3CB5-CE5B-6608-895951B37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D34EDAB-CBA8-8C46-B28F-5A2FFBA5E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D96781-4D4D-B9A5-010F-D1218674D5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87CAB8-2A74-45C9-B6B3-9343899FD7DA}" type="datetimeFigureOut">
              <a:rPr lang="en-AU" smtClean="0"/>
              <a:t>23/4/2026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5061C33-65C9-8516-7086-519A3DCA3A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E13836F-A5E5-7047-7255-0671BFCBEA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808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5.xml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1.png"/><Relationship Id="rId21" Type="http://schemas.openxmlformats.org/officeDocument/2006/relationships/customXml" Target="../ink/ink9.xml"/><Relationship Id="rId7" Type="http://schemas.openxmlformats.org/officeDocument/2006/relationships/customXml" Target="../ink/ink2.xml"/><Relationship Id="rId12" Type="http://schemas.openxmlformats.org/officeDocument/2006/relationships/image" Target="../media/image6.png"/><Relationship Id="rId17" Type="http://schemas.openxmlformats.org/officeDocument/2006/relationships/customXml" Target="../ink/ink7.xml"/><Relationship Id="rId25" Type="http://schemas.openxmlformats.org/officeDocument/2006/relationships/customXml" Target="../ink/ink11.xml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customXml" Target="../ink/ink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customXml" Target="../ink/ink4.xml"/><Relationship Id="rId24" Type="http://schemas.openxmlformats.org/officeDocument/2006/relationships/image" Target="../media/image12.png"/><Relationship Id="rId32" Type="http://schemas.openxmlformats.org/officeDocument/2006/relationships/image" Target="../media/image16.png"/><Relationship Id="rId5" Type="http://schemas.openxmlformats.org/officeDocument/2006/relationships/customXml" Target="../ink/ink1.xml"/><Relationship Id="rId15" Type="http://schemas.openxmlformats.org/officeDocument/2006/relationships/customXml" Target="../ink/ink6.xml"/><Relationship Id="rId23" Type="http://schemas.openxmlformats.org/officeDocument/2006/relationships/customXml" Target="../ink/ink10.xml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customXml" Target="../ink/ink8.xml"/><Relationship Id="rId31" Type="http://schemas.openxmlformats.org/officeDocument/2006/relationships/customXml" Target="../ink/ink14.xml"/><Relationship Id="rId4" Type="http://schemas.openxmlformats.org/officeDocument/2006/relationships/image" Target="../media/image2.png"/><Relationship Id="rId9" Type="http://schemas.openxmlformats.org/officeDocument/2006/relationships/customXml" Target="../ink/ink3.xml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customXml" Target="../ink/ink12.xml"/><Relationship Id="rId30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17.xml"/><Relationship Id="rId3" Type="http://schemas.openxmlformats.org/officeDocument/2006/relationships/image" Target="../media/image2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6.xml"/><Relationship Id="rId11" Type="http://schemas.openxmlformats.org/officeDocument/2006/relationships/image" Target="../media/image20.png"/><Relationship Id="rId5" Type="http://schemas.openxmlformats.org/officeDocument/2006/relationships/image" Target="../media/image17.png"/><Relationship Id="rId10" Type="http://schemas.openxmlformats.org/officeDocument/2006/relationships/customXml" Target="../ink/ink18.xml"/><Relationship Id="rId4" Type="http://schemas.openxmlformats.org/officeDocument/2006/relationships/customXml" Target="../ink/ink15.xml"/><Relationship Id="rId9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7DB83C-0D45-A302-7C75-C83220FCC8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Programming Fundamentals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685ECD1-F8C4-56C9-DF8B-845CAD3EDD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Week </a:t>
            </a:r>
            <a:r>
              <a:rPr lang="en-US" altLang="ko-KR" dirty="0"/>
              <a:t>9</a:t>
            </a:r>
            <a:endParaRPr lang="en-AU" dirty="0"/>
          </a:p>
          <a:p>
            <a:r>
              <a:rPr lang="en-AU" dirty="0"/>
              <a:t>Miya</a:t>
            </a:r>
          </a:p>
        </p:txBody>
      </p:sp>
    </p:spTree>
    <p:extLst>
      <p:ext uri="{BB962C8B-B14F-4D97-AF65-F5344CB8AC3E}">
        <p14:creationId xmlns:p14="http://schemas.microsoft.com/office/powerpoint/2010/main" val="854435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47FB43-3DE1-238D-7019-F2AB17163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Reminder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C6AA621-2E1D-6FD6-C472-973D1EE2B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Please keep your paper today!</a:t>
            </a:r>
          </a:p>
          <a:p>
            <a:r>
              <a:rPr lang="en-AU" dirty="0"/>
              <a:t>Next session will cover week 10. </a:t>
            </a:r>
          </a:p>
          <a:p>
            <a:r>
              <a:rPr lang="en-AU" dirty="0"/>
              <a:t>Useful website </a:t>
            </a:r>
            <a:r>
              <a:rPr lang="en-AU" b="1" dirty="0"/>
              <a:t>https://www.w3schools.com/java/</a:t>
            </a:r>
          </a:p>
        </p:txBody>
      </p:sp>
    </p:spTree>
    <p:extLst>
      <p:ext uri="{BB962C8B-B14F-4D97-AF65-F5344CB8AC3E}">
        <p14:creationId xmlns:p14="http://schemas.microsoft.com/office/powerpoint/2010/main" val="4170475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26F608-9C46-1E71-52F1-7E4658D27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Any Questions?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DE730C8-FFB1-5278-396E-7E8889B59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Ask anything!</a:t>
            </a:r>
          </a:p>
        </p:txBody>
      </p:sp>
    </p:spTree>
    <p:extLst>
      <p:ext uri="{BB962C8B-B14F-4D97-AF65-F5344CB8AC3E}">
        <p14:creationId xmlns:p14="http://schemas.microsoft.com/office/powerpoint/2010/main" val="2165545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8C2A66-4905-785E-228B-724476AEE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Your U:PASS Leader - Miya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9EBD9EC-0AFC-6F8F-7F54-6F9DB6ACB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3</a:t>
            </a:r>
            <a:r>
              <a:rPr lang="en-AU" baseline="30000" dirty="0"/>
              <a:t>rd</a:t>
            </a:r>
            <a:r>
              <a:rPr lang="en-AU" dirty="0"/>
              <a:t> years of Bachelor of Information Technology. </a:t>
            </a:r>
          </a:p>
          <a:p>
            <a:r>
              <a:rPr lang="en-AU" dirty="0"/>
              <a:t>Majoring in Cybersecurity, Networking and Enterprise Software Development.</a:t>
            </a:r>
          </a:p>
        </p:txBody>
      </p:sp>
    </p:spTree>
    <p:extLst>
      <p:ext uri="{BB962C8B-B14F-4D97-AF65-F5344CB8AC3E}">
        <p14:creationId xmlns:p14="http://schemas.microsoft.com/office/powerpoint/2010/main" val="436298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91763E-D030-49C4-287A-ECB94D911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is Collection?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12E2366-6DE1-1215-166A-E5370B0FD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 special type of variable designed to manage sequences of values more flexibly than a standard array.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71023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FFFFD-D83B-CDB8-F8B5-46300C04A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13" y="11834"/>
            <a:ext cx="9529136" cy="978307"/>
          </a:xfrm>
        </p:spPr>
        <p:txBody>
          <a:bodyPr>
            <a:normAutofit/>
          </a:bodyPr>
          <a:lstStyle/>
          <a:p>
            <a:r>
              <a:rPr lang="en-AU" dirty="0"/>
              <a:t>What is Wrapper Class?</a:t>
            </a:r>
            <a:endParaRPr lang="en-US" dirty="0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47A73D7F-5D0D-70E6-737C-F88E470A9E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980" y="3135483"/>
            <a:ext cx="5344084" cy="3150707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90F9DAF-6833-D2A3-6F92-6E29F684E1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178146"/>
              </p:ext>
            </p:extLst>
          </p:nvPr>
        </p:nvGraphicFramePr>
        <p:xfrm>
          <a:off x="1135320" y="901452"/>
          <a:ext cx="9529136" cy="1745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4568">
                  <a:extLst>
                    <a:ext uri="{9D8B030D-6E8A-4147-A177-3AD203B41FA5}">
                      <a16:colId xmlns:a16="http://schemas.microsoft.com/office/drawing/2014/main" val="2328543510"/>
                    </a:ext>
                  </a:extLst>
                </a:gridCol>
                <a:gridCol w="4764568">
                  <a:extLst>
                    <a:ext uri="{9D8B030D-6E8A-4147-A177-3AD203B41FA5}">
                      <a16:colId xmlns:a16="http://schemas.microsoft.com/office/drawing/2014/main" val="1251948989"/>
                    </a:ext>
                  </a:extLst>
                </a:gridCol>
              </a:tblGrid>
              <a:tr h="312091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Autoboxing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Unboxing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615183"/>
                  </a:ext>
                </a:extLst>
              </a:tr>
              <a:tr h="312091">
                <a:tc>
                  <a:txBody>
                    <a:bodyPr/>
                    <a:lstStyle/>
                    <a:p>
                      <a:r>
                        <a:rPr lang="en-AU" dirty="0"/>
                        <a:t>primitive value -&gt; wrapper object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wrapper object -&gt; primitive value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140579"/>
                  </a:ext>
                </a:extLst>
              </a:tr>
              <a:tr h="10142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int x = 10;</a:t>
                      </a:r>
                      <a:br>
                        <a:rPr lang="en-AU" dirty="0"/>
                      </a:br>
                      <a:r>
                        <a:rPr lang="en-AU" dirty="0"/>
                        <a:t>Integer y = x;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// Autoboxing: int -&gt; Integer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Integer x = 10;</a:t>
                      </a:r>
                      <a:br>
                        <a:rPr lang="en-AU" dirty="0"/>
                      </a:br>
                      <a:r>
                        <a:rPr lang="en-AU" dirty="0"/>
                        <a:t>int y = x;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// Unboxing: Integer -&gt; int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67589"/>
                  </a:ext>
                </a:extLst>
              </a:tr>
            </a:tbl>
          </a:graphicData>
        </a:graphic>
      </p:graphicFrame>
      <p:pic>
        <p:nvPicPr>
          <p:cNvPr id="28" name="Picture 27">
            <a:extLst>
              <a:ext uri="{FF2B5EF4-FFF2-40B4-BE49-F238E27FC236}">
                <a16:creationId xmlns:a16="http://schemas.microsoft.com/office/drawing/2014/main" id="{8A5BF358-D366-9A3C-0E89-F08EDCDE6E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4537" y="3135483"/>
            <a:ext cx="1892863" cy="1512957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2E1011AC-05E8-7FE0-70CB-1DDCFB820DF5}"/>
              </a:ext>
            </a:extLst>
          </p:cNvPr>
          <p:cNvSpPr txBox="1"/>
          <p:nvPr/>
        </p:nvSpPr>
        <p:spPr>
          <a:xfrm>
            <a:off x="4745800" y="2576215"/>
            <a:ext cx="7873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10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21AD616-BD12-06C3-F31A-05DB508FFEF4}"/>
              </a:ext>
            </a:extLst>
          </p:cNvPr>
          <p:cNvSpPr txBox="1"/>
          <p:nvPr/>
        </p:nvSpPr>
        <p:spPr>
          <a:xfrm>
            <a:off x="652620" y="4512378"/>
            <a:ext cx="20585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int x = 10</a:t>
            </a:r>
            <a:r>
              <a:rPr lang="en-US" altLang="ko-KR" sz="3600" dirty="0"/>
              <a:t>;</a:t>
            </a:r>
            <a:endParaRPr lang="en-US" sz="3600" dirty="0"/>
          </a:p>
        </p:txBody>
      </p:sp>
      <p:sp>
        <p:nvSpPr>
          <p:cNvPr id="31" name="Left-right Arrow 30">
            <a:extLst>
              <a:ext uri="{FF2B5EF4-FFF2-40B4-BE49-F238E27FC236}">
                <a16:creationId xmlns:a16="http://schemas.microsoft.com/office/drawing/2014/main" id="{B6825255-98A1-7F41-FABD-34EC00E34627}"/>
              </a:ext>
            </a:extLst>
          </p:cNvPr>
          <p:cNvSpPr/>
          <p:nvPr/>
        </p:nvSpPr>
        <p:spPr>
          <a:xfrm>
            <a:off x="2885684" y="3536885"/>
            <a:ext cx="1215021" cy="691116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A76F8F5-4684-6EE4-ADA9-7CDFF23BC25A}"/>
              </a:ext>
            </a:extLst>
          </p:cNvPr>
          <p:cNvSpPr txBox="1"/>
          <p:nvPr/>
        </p:nvSpPr>
        <p:spPr>
          <a:xfrm>
            <a:off x="4299391" y="3771214"/>
            <a:ext cx="1892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Integer x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A4FCA6E-F217-9312-69B0-A34B728AB8F2}"/>
              </a:ext>
            </a:extLst>
          </p:cNvPr>
          <p:cNvSpPr txBox="1"/>
          <p:nvPr/>
        </p:nvSpPr>
        <p:spPr>
          <a:xfrm>
            <a:off x="3786761" y="4669299"/>
            <a:ext cx="28589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/>
              <a:t>Integer </a:t>
            </a:r>
            <a:r>
              <a:rPr lang="en-AU" altLang="ko-KR" dirty="0"/>
              <a:t>x</a:t>
            </a:r>
            <a:r>
              <a:rPr lang="en-AU" dirty="0"/>
              <a:t> = new Integer(10);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C072E76-6A89-B483-F6E4-869D2B7D2E5C}"/>
              </a:ext>
            </a:extLst>
          </p:cNvPr>
          <p:cNvSpPr txBox="1"/>
          <p:nvPr/>
        </p:nvSpPr>
        <p:spPr>
          <a:xfrm>
            <a:off x="1105828" y="3178418"/>
            <a:ext cx="100540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10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B5FADA5-30A0-B473-0CA2-79B4B8511878}"/>
              </a:ext>
            </a:extLst>
          </p:cNvPr>
          <p:cNvSpPr txBox="1"/>
          <p:nvPr/>
        </p:nvSpPr>
        <p:spPr>
          <a:xfrm>
            <a:off x="3572597" y="6063084"/>
            <a:ext cx="32439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/>
              <a:t>Car myCar = new Car(“i30N”);</a:t>
            </a:r>
            <a:endParaRPr lang="en-US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90E351A-539C-E40F-D1AA-B583A94EF9C0}"/>
              </a:ext>
            </a:extLst>
          </p:cNvPr>
          <p:cNvSpPr txBox="1"/>
          <p:nvPr/>
        </p:nvSpPr>
        <p:spPr>
          <a:xfrm>
            <a:off x="3841479" y="5401852"/>
            <a:ext cx="285897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/>
              <a:t>Class                       Instance / Object</a:t>
            </a:r>
            <a:endParaRPr lang="en-US" sz="1400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9712521-DEA0-B451-DCDD-7725450D5D00}"/>
              </a:ext>
            </a:extLst>
          </p:cNvPr>
          <p:cNvGrpSpPr/>
          <p:nvPr/>
        </p:nvGrpSpPr>
        <p:grpSpPr>
          <a:xfrm>
            <a:off x="4120066" y="5012531"/>
            <a:ext cx="111240" cy="395280"/>
            <a:chOff x="4120066" y="5012531"/>
            <a:chExt cx="111240" cy="395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614A2122-4C2D-D94F-87F0-16C00D2CFDDA}"/>
                    </a:ext>
                  </a:extLst>
                </p14:cNvPr>
                <p14:cNvContentPartPr/>
                <p14:nvPr/>
              </p14:nvContentPartPr>
              <p14:xfrm>
                <a:off x="4161826" y="5034851"/>
                <a:ext cx="12600" cy="37296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614A2122-4C2D-D94F-87F0-16C00D2CFDDA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4155706" y="5028731"/>
                  <a:ext cx="24840" cy="38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AF437A30-1A59-6D65-27FA-D9543C5E0C52}"/>
                    </a:ext>
                  </a:extLst>
                </p14:cNvPr>
                <p14:cNvContentPartPr/>
                <p14:nvPr/>
              </p14:nvContentPartPr>
              <p14:xfrm>
                <a:off x="4120066" y="5012531"/>
                <a:ext cx="111240" cy="7992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AF437A30-1A59-6D65-27FA-D9543C5E0C52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4113946" y="5006411"/>
                  <a:ext cx="123480" cy="92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C6240B7-8DE7-4EA7-B59B-2B2427028429}"/>
              </a:ext>
            </a:extLst>
          </p:cNvPr>
          <p:cNvGrpSpPr/>
          <p:nvPr/>
        </p:nvGrpSpPr>
        <p:grpSpPr>
          <a:xfrm>
            <a:off x="3854026" y="5673131"/>
            <a:ext cx="258840" cy="437400"/>
            <a:chOff x="3854026" y="5673131"/>
            <a:chExt cx="258840" cy="437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95F831BC-B7B6-799B-517F-AD4640CE337C}"/>
                    </a:ext>
                  </a:extLst>
                </p14:cNvPr>
                <p14:cNvContentPartPr/>
                <p14:nvPr/>
              </p14:nvContentPartPr>
              <p14:xfrm>
                <a:off x="3899386" y="5673131"/>
                <a:ext cx="213480" cy="41472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95F831BC-B7B6-799B-517F-AD4640CE337C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3893266" y="5667011"/>
                  <a:ext cx="225720" cy="42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B3D2759E-929B-4077-FEE9-68B33D740282}"/>
                    </a:ext>
                  </a:extLst>
                </p14:cNvPr>
                <p14:cNvContentPartPr/>
                <p14:nvPr/>
              </p14:nvContentPartPr>
              <p14:xfrm>
                <a:off x="3854026" y="6001811"/>
                <a:ext cx="148680" cy="10872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B3D2759E-929B-4077-FEE9-68B33D740282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3847906" y="5995691"/>
                  <a:ext cx="160920" cy="120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47" name="Ink 46">
                <a:extLst>
                  <a:ext uri="{FF2B5EF4-FFF2-40B4-BE49-F238E27FC236}">
                    <a16:creationId xmlns:a16="http://schemas.microsoft.com/office/drawing/2014/main" id="{F6A72637-8577-0295-36E6-63418CF1D0A8}"/>
                  </a:ext>
                </a:extLst>
              </p14:cNvPr>
              <p14:cNvContentPartPr/>
              <p14:nvPr/>
            </p14:nvContentPartPr>
            <p14:xfrm>
              <a:off x="5386906" y="6389171"/>
              <a:ext cx="1162800" cy="26640"/>
            </p14:xfrm>
          </p:contentPart>
        </mc:Choice>
        <mc:Fallback xmlns="">
          <p:pic>
            <p:nvPicPr>
              <p:cNvPr id="47" name="Ink 46">
                <a:extLst>
                  <a:ext uri="{FF2B5EF4-FFF2-40B4-BE49-F238E27FC236}">
                    <a16:creationId xmlns:a16="http://schemas.microsoft.com/office/drawing/2014/main" id="{F6A72637-8577-0295-36E6-63418CF1D0A8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5380786" y="6383051"/>
                <a:ext cx="1175040" cy="38880"/>
              </a:xfrm>
              <a:prstGeom prst="rect">
                <a:avLst/>
              </a:prstGeom>
            </p:spPr>
          </p:pic>
        </mc:Fallback>
      </mc:AlternateContent>
      <p:grpSp>
        <p:nvGrpSpPr>
          <p:cNvPr id="51" name="Group 50">
            <a:extLst>
              <a:ext uri="{FF2B5EF4-FFF2-40B4-BE49-F238E27FC236}">
                <a16:creationId xmlns:a16="http://schemas.microsoft.com/office/drawing/2014/main" id="{97218A04-2B83-D800-E5B7-F64950D774A4}"/>
              </a:ext>
            </a:extLst>
          </p:cNvPr>
          <p:cNvGrpSpPr/>
          <p:nvPr/>
        </p:nvGrpSpPr>
        <p:grpSpPr>
          <a:xfrm>
            <a:off x="5833306" y="5686091"/>
            <a:ext cx="188280" cy="406800"/>
            <a:chOff x="5833306" y="5686091"/>
            <a:chExt cx="188280" cy="406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3EE9C92D-5386-6CE0-E589-466E6EF09213}"/>
                    </a:ext>
                  </a:extLst>
                </p14:cNvPr>
                <p14:cNvContentPartPr/>
                <p14:nvPr/>
              </p14:nvContentPartPr>
              <p14:xfrm>
                <a:off x="5887306" y="5686091"/>
                <a:ext cx="17640" cy="37620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3EE9C92D-5386-6CE0-E589-466E6EF09213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5881186" y="5679971"/>
                  <a:ext cx="29880" cy="38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E2005F40-9E27-672B-6759-7DCCFA58762F}"/>
                    </a:ext>
                  </a:extLst>
                </p14:cNvPr>
                <p14:cNvContentPartPr/>
                <p14:nvPr/>
              </p14:nvContentPartPr>
              <p14:xfrm>
                <a:off x="5833306" y="5946731"/>
                <a:ext cx="188280" cy="14616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E2005F40-9E27-672B-6759-7DCCFA58762F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5827186" y="5940611"/>
                  <a:ext cx="200520" cy="158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F1FCFD00-92BA-5BDE-1711-DE31ACB6E2A7}"/>
              </a:ext>
            </a:extLst>
          </p:cNvPr>
          <p:cNvGrpSpPr/>
          <p:nvPr/>
        </p:nvGrpSpPr>
        <p:grpSpPr>
          <a:xfrm>
            <a:off x="5355226" y="4995611"/>
            <a:ext cx="1110960" cy="406800"/>
            <a:chOff x="5355226" y="4995611"/>
            <a:chExt cx="1110960" cy="406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D379084F-58D4-ABCC-AB6D-D53E5C4BBAC7}"/>
                    </a:ext>
                  </a:extLst>
                </p14:cNvPr>
                <p14:cNvContentPartPr/>
                <p14:nvPr/>
              </p14:nvContentPartPr>
              <p14:xfrm>
                <a:off x="5355226" y="4995611"/>
                <a:ext cx="1110960" cy="2736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D379084F-58D4-ABCC-AB6D-D53E5C4BBAC7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5349106" y="4989491"/>
                  <a:ext cx="112320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49A32CAA-C8D4-54A1-2407-0A95EAC44C52}"/>
                    </a:ext>
                  </a:extLst>
                </p14:cNvPr>
                <p14:cNvContentPartPr/>
                <p14:nvPr/>
              </p14:nvContentPartPr>
              <p14:xfrm>
                <a:off x="5858146" y="5058971"/>
                <a:ext cx="46800" cy="34344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49A32CAA-C8D4-54A1-2407-0A95EAC44C52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5852026" y="5052851"/>
                  <a:ext cx="59040" cy="35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DDD7AB34-8B4E-881E-0CF9-816A800605A4}"/>
                    </a:ext>
                  </a:extLst>
                </p14:cNvPr>
                <p14:cNvContentPartPr/>
                <p14:nvPr/>
              </p14:nvContentPartPr>
              <p14:xfrm>
                <a:off x="5804146" y="5063651"/>
                <a:ext cx="144720" cy="8856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DDD7AB34-8B4E-881E-0CF9-816A800605A4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5798026" y="5057531"/>
                  <a:ext cx="156960" cy="1008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CA10E78B-E1C5-BA25-8094-3D601AA9A3BD}"/>
              </a:ext>
            </a:extLst>
          </p:cNvPr>
          <p:cNvSpPr txBox="1"/>
          <p:nvPr/>
        </p:nvSpPr>
        <p:spPr>
          <a:xfrm>
            <a:off x="749457" y="5457446"/>
            <a:ext cx="285897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/>
              <a:t>Type                     Value</a:t>
            </a:r>
            <a:endParaRPr lang="en-US" sz="1400" dirty="0"/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17FCA85F-7469-F753-1ACF-3098FD41078D}"/>
              </a:ext>
            </a:extLst>
          </p:cNvPr>
          <p:cNvGrpSpPr/>
          <p:nvPr/>
        </p:nvGrpSpPr>
        <p:grpSpPr>
          <a:xfrm>
            <a:off x="913760" y="5049480"/>
            <a:ext cx="182880" cy="478800"/>
            <a:chOff x="913760" y="5049480"/>
            <a:chExt cx="182880" cy="478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374920F0-A1FB-B69F-4BA7-2D3603F985C5}"/>
                    </a:ext>
                  </a:extLst>
                </p14:cNvPr>
                <p14:cNvContentPartPr/>
                <p14:nvPr/>
              </p14:nvContentPartPr>
              <p14:xfrm>
                <a:off x="957680" y="5062440"/>
                <a:ext cx="50040" cy="46584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374920F0-A1FB-B69F-4BA7-2D3603F985C5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951560" y="5056320"/>
                  <a:ext cx="62280" cy="47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4016F874-9501-F703-94E3-2E5665600FA6}"/>
                    </a:ext>
                  </a:extLst>
                </p14:cNvPr>
                <p14:cNvContentPartPr/>
                <p14:nvPr/>
              </p14:nvContentPartPr>
              <p14:xfrm>
                <a:off x="913760" y="5049480"/>
                <a:ext cx="182880" cy="10296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4016F874-9501-F703-94E3-2E5665600FA6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907640" y="5043360"/>
                  <a:ext cx="195120" cy="115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2EA57A6D-7A22-E304-8151-ED1171A93E23}"/>
              </a:ext>
            </a:extLst>
          </p:cNvPr>
          <p:cNvGrpSpPr/>
          <p:nvPr/>
        </p:nvGrpSpPr>
        <p:grpSpPr>
          <a:xfrm>
            <a:off x="2133440" y="5043000"/>
            <a:ext cx="221760" cy="482040"/>
            <a:chOff x="2133440" y="5043000"/>
            <a:chExt cx="221760" cy="482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D95891D1-E840-5F21-EAF1-BE0EB7CDF8A8}"/>
                    </a:ext>
                  </a:extLst>
                </p14:cNvPr>
                <p14:cNvContentPartPr/>
                <p14:nvPr/>
              </p14:nvContentPartPr>
              <p14:xfrm>
                <a:off x="2135600" y="5043000"/>
                <a:ext cx="131400" cy="48204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D95891D1-E840-5F21-EAF1-BE0EB7CDF8A8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2129480" y="5036880"/>
                  <a:ext cx="143640" cy="49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635A9E26-AA75-F25C-3CAB-C0628493E9AC}"/>
                    </a:ext>
                  </a:extLst>
                </p14:cNvPr>
                <p14:cNvContentPartPr/>
                <p14:nvPr/>
              </p14:nvContentPartPr>
              <p14:xfrm>
                <a:off x="2133440" y="5066760"/>
                <a:ext cx="221760" cy="14724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635A9E26-AA75-F25C-3CAB-C0628493E9AC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2127320" y="5060640"/>
                  <a:ext cx="234000" cy="1594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4187547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3E879-70F9-6ACA-474D-5C58053B0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Why Use Wrapper Classes?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3AC1B-97DC-5CCE-1EC4-BE24F1ED6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b="1" dirty="0"/>
              <a:t>Object-oriented programming:</a:t>
            </a:r>
            <a:r>
              <a:rPr lang="en-AU" dirty="0"/>
              <a:t> Many Java features require objects. Wrapper classes enable using primitive values in object-oriented environments.</a:t>
            </a:r>
          </a:p>
          <a:p>
            <a:r>
              <a:rPr lang="en-AU" dirty="0"/>
              <a:t>To use </a:t>
            </a:r>
            <a:r>
              <a:rPr lang="en-AU" b="1" dirty="0"/>
              <a:t>collections</a:t>
            </a:r>
            <a:r>
              <a:rPr lang="en-AU" dirty="0"/>
              <a:t> (ArrayList, LinkedList ...). Because they don’t accept primitive value. </a:t>
            </a:r>
          </a:p>
          <a:p>
            <a:r>
              <a:rPr lang="en-AU" dirty="0"/>
              <a:t>To use useful </a:t>
            </a:r>
            <a:r>
              <a:rPr lang="en-AU" b="1" dirty="0"/>
              <a:t>methods</a:t>
            </a:r>
            <a:r>
              <a:rPr lang="en-AU" dirty="0"/>
              <a:t>. Because only objects can use methods. </a:t>
            </a:r>
          </a:p>
          <a:p>
            <a:r>
              <a:rPr lang="en-AU" dirty="0"/>
              <a:t>To contain “NULL”. </a:t>
            </a:r>
          </a:p>
        </p:txBody>
      </p:sp>
    </p:spTree>
    <p:extLst>
      <p:ext uri="{BB962C8B-B14F-4D97-AF65-F5344CB8AC3E}">
        <p14:creationId xmlns:p14="http://schemas.microsoft.com/office/powerpoint/2010/main" val="3145121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473F39-3912-3DEA-12D0-C9CE0427A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820" y="0"/>
            <a:ext cx="4058779" cy="677268"/>
          </a:xfrm>
        </p:spPr>
        <p:txBody>
          <a:bodyPr>
            <a:normAutofit fontScale="90000"/>
          </a:bodyPr>
          <a:lstStyle/>
          <a:p>
            <a:r>
              <a:rPr lang="en-AU" dirty="0"/>
              <a:t>Why Collection?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2EA1E4E-C285-B328-E9F2-ABC47565BD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874454"/>
              </p:ext>
            </p:extLst>
          </p:nvPr>
        </p:nvGraphicFramePr>
        <p:xfrm>
          <a:off x="233820" y="623264"/>
          <a:ext cx="11724359" cy="61874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074771">
                  <a:extLst>
                    <a:ext uri="{9D8B030D-6E8A-4147-A177-3AD203B41FA5}">
                      <a16:colId xmlns:a16="http://schemas.microsoft.com/office/drawing/2014/main" val="1463525075"/>
                    </a:ext>
                  </a:extLst>
                </a:gridCol>
                <a:gridCol w="4640928">
                  <a:extLst>
                    <a:ext uri="{9D8B030D-6E8A-4147-A177-3AD203B41FA5}">
                      <a16:colId xmlns:a16="http://schemas.microsoft.com/office/drawing/2014/main" val="3048215691"/>
                    </a:ext>
                  </a:extLst>
                </a:gridCol>
                <a:gridCol w="5008660">
                  <a:extLst>
                    <a:ext uri="{9D8B030D-6E8A-4147-A177-3AD203B41FA5}">
                      <a16:colId xmlns:a16="http://schemas.microsoft.com/office/drawing/2014/main" val="6816151"/>
                    </a:ext>
                  </a:extLst>
                </a:gridCol>
              </a:tblGrid>
              <a:tr h="353861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Array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Collection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672965"/>
                  </a:ext>
                </a:extLst>
              </a:tr>
              <a:tr h="353861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Dynamic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3206343"/>
                  </a:ext>
                </a:extLst>
              </a:tr>
              <a:tr h="3155264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Type Restriction</a:t>
                      </a:r>
                      <a:r>
                        <a:rPr lang="en-US" b="1" dirty="0"/>
                        <a:t> and </a:t>
                      </a:r>
                    </a:p>
                    <a:p>
                      <a:pPr algn="ctr"/>
                      <a:r>
                        <a:rPr lang="en-US" b="1" dirty="0"/>
                        <a:t>Examples</a:t>
                      </a:r>
                      <a:endParaRPr lang="en-A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AU" b="1" dirty="0"/>
                        <a:t>Primitive types</a:t>
                      </a:r>
                      <a:r>
                        <a:rPr lang="ko-KR" altLang="en-US" b="1" dirty="0"/>
                        <a:t> </a:t>
                      </a:r>
                      <a:r>
                        <a:rPr lang="en-US" altLang="ko-KR" b="1" dirty="0"/>
                        <a:t>(</a:t>
                      </a:r>
                      <a:r>
                        <a:rPr lang="en-AU" altLang="ko-KR" b="1" dirty="0"/>
                        <a:t>int,</a:t>
                      </a:r>
                      <a:r>
                        <a:rPr lang="en-US" altLang="ko-KR" b="1" dirty="0"/>
                        <a:t> </a:t>
                      </a:r>
                      <a:r>
                        <a:rPr lang="en-AU" altLang="ko-KR" b="1" dirty="0"/>
                        <a:t>double</a:t>
                      </a:r>
                      <a:r>
                        <a:rPr lang="en-US" altLang="ko-KR" b="1" dirty="0"/>
                        <a:t> </a:t>
                      </a:r>
                      <a:r>
                        <a:rPr lang="en-AU" altLang="ko-KR" b="1" dirty="0"/>
                        <a:t>…)</a:t>
                      </a:r>
                    </a:p>
                    <a:p>
                      <a:pPr algn="l"/>
                      <a:r>
                        <a:rPr lang="en-AU" sz="1400" dirty="0"/>
                        <a:t>int[] scores = {90, 85, 77};</a:t>
                      </a:r>
                    </a:p>
                    <a:p>
                      <a:pPr algn="l"/>
                      <a:r>
                        <a:rPr lang="en-AU" b="1" dirty="0"/>
                        <a:t>Objects (Car</a:t>
                      </a:r>
                      <a:r>
                        <a:rPr lang="en-US" altLang="ko-KR" b="1" dirty="0"/>
                        <a:t>,</a:t>
                      </a:r>
                      <a:r>
                        <a:rPr lang="ko-KR" altLang="en-US" b="1" dirty="0"/>
                        <a:t> </a:t>
                      </a:r>
                      <a:r>
                        <a:rPr lang="en-AU" altLang="ko-KR" b="1" dirty="0"/>
                        <a:t>String</a:t>
                      </a:r>
                      <a:r>
                        <a:rPr lang="ko-KR" altLang="en-US" b="1" dirty="0"/>
                        <a:t> </a:t>
                      </a:r>
                      <a:r>
                        <a:rPr lang="en-AU" b="1" dirty="0"/>
                        <a:t>…)</a:t>
                      </a:r>
                    </a:p>
                    <a:p>
                      <a:pPr algn="l"/>
                      <a:r>
                        <a:rPr lang="en-AU" sz="1400" dirty="0"/>
                        <a:t>String[] fruits = {"Apple", "Banana"};</a:t>
                      </a:r>
                    </a:p>
                    <a:p>
                      <a:pPr algn="l"/>
                      <a:endParaRPr lang="en-AU" sz="1400" dirty="0"/>
                    </a:p>
                    <a:p>
                      <a:pPr algn="l"/>
                      <a:r>
                        <a:rPr lang="en-AU" sz="1400" dirty="0"/>
                        <a:t>Car[] garage = new Car[</a:t>
                      </a:r>
                      <a:r>
                        <a:rPr lang="en-US" altLang="ko-KR" sz="1400" dirty="0"/>
                        <a:t>2</a:t>
                      </a:r>
                      <a:r>
                        <a:rPr lang="en-AU" sz="1400" dirty="0"/>
                        <a:t>];</a:t>
                      </a:r>
                    </a:p>
                    <a:p>
                      <a:pPr algn="l"/>
                      <a:r>
                        <a:rPr lang="en-AU" sz="1400" dirty="0"/>
                        <a:t>garage[</a:t>
                      </a:r>
                      <a:r>
                        <a:rPr lang="en-US" altLang="ko-KR" sz="1400" dirty="0"/>
                        <a:t>0</a:t>
                      </a:r>
                      <a:r>
                        <a:rPr lang="en-AU" sz="1400" dirty="0"/>
                        <a:t>] = new Car("BMW"); </a:t>
                      </a:r>
                    </a:p>
                    <a:p>
                      <a:pPr algn="l"/>
                      <a:r>
                        <a:rPr lang="en-AU" sz="1400" dirty="0"/>
                        <a:t>garage[</a:t>
                      </a:r>
                      <a:r>
                        <a:rPr lang="en-US" altLang="ko-KR" sz="1400" dirty="0"/>
                        <a:t>1</a:t>
                      </a:r>
                      <a:r>
                        <a:rPr lang="en-AU" sz="1400" dirty="0"/>
                        <a:t>] = new Car("Hyundai");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AU" b="1" dirty="0"/>
                        <a:t>Wrapper</a:t>
                      </a:r>
                      <a:r>
                        <a:rPr lang="en-US" b="1" dirty="0"/>
                        <a:t> </a:t>
                      </a:r>
                      <a:r>
                        <a:rPr lang="en-AU" b="1" dirty="0"/>
                        <a:t>Class (Integer, Double …)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AU" sz="1400" dirty="0"/>
                        <a:t>Integer[] numbers = {new Integer(10), new Integer(20)};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b="1" dirty="0">
                          <a:solidFill>
                            <a:srgbClr val="FF0000"/>
                          </a:solidFill>
                        </a:rPr>
                        <a:t>No Primitive types!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/>
                        <a:t>ArrayList&lt;int&gt; list = new ArrayList&lt;int&gt;(); </a:t>
                      </a:r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//compile error!!</a:t>
                      </a:r>
                    </a:p>
                    <a:p>
                      <a:pPr algn="l"/>
                      <a:r>
                        <a:rPr lang="en-AU" b="1" dirty="0"/>
                        <a:t>Objects (Car</a:t>
                      </a:r>
                      <a:r>
                        <a:rPr lang="en-US" altLang="ko-KR" b="1" dirty="0"/>
                        <a:t>,</a:t>
                      </a:r>
                      <a:r>
                        <a:rPr lang="ko-KR" altLang="en-US" b="1" dirty="0"/>
                        <a:t> </a:t>
                      </a:r>
                      <a:r>
                        <a:rPr lang="en-AU" altLang="ko-KR" b="1" dirty="0"/>
                        <a:t>String</a:t>
                      </a:r>
                      <a:r>
                        <a:rPr lang="ko-KR" altLang="en-US" b="1" dirty="0"/>
                        <a:t> </a:t>
                      </a:r>
                      <a:r>
                        <a:rPr lang="en-AU" b="1" dirty="0"/>
                        <a:t>…)</a:t>
                      </a:r>
                    </a:p>
                    <a:p>
                      <a:r>
                        <a:rPr lang="en-A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ArrayList&lt;String&gt; fruits = new ArrayList&lt;String&gt;();</a:t>
                      </a:r>
                      <a:r>
                        <a:rPr lang="en-AU" sz="1400" dirty="0"/>
                        <a:t> </a:t>
                      </a:r>
                    </a:p>
                    <a:p>
                      <a:r>
                        <a:rPr lang="en-A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fruits.add(”Apple");</a:t>
                      </a:r>
                      <a:r>
                        <a:rPr lang="en-AU" sz="1400" dirty="0"/>
                        <a:t> </a:t>
                      </a:r>
                    </a:p>
                    <a:p>
                      <a:r>
                        <a:rPr lang="en-AU" sz="1400" dirty="0"/>
                        <a:t>fruits.add(“Banana”); //unlimited fruit space!!</a:t>
                      </a:r>
                    </a:p>
                    <a:p>
                      <a:endParaRPr lang="en-AU" sz="1400" b="1" dirty="0"/>
                    </a:p>
                    <a:p>
                      <a:r>
                        <a:rPr lang="en-A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ArrayList&lt;Car&gt; garage = new ArrayList&lt;Car&gt;();</a:t>
                      </a:r>
                      <a:r>
                        <a:rPr lang="en-AU" sz="1400" dirty="0"/>
                        <a:t> </a:t>
                      </a:r>
                    </a:p>
                    <a:p>
                      <a:r>
                        <a:rPr lang="en-A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garage.add(“BMW”);</a:t>
                      </a:r>
                    </a:p>
                    <a:p>
                      <a:r>
                        <a:rPr lang="en-A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garage.add(“Hyundai”); //unlimited garage space!!</a:t>
                      </a:r>
                    </a:p>
                    <a:p>
                      <a:r>
                        <a:rPr lang="en-A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garage.add(null); // empty garage space!!</a:t>
                      </a:r>
                      <a:endParaRPr lang="en-AU" sz="1400" dirty="0"/>
                    </a:p>
                    <a:p>
                      <a:pPr algn="l"/>
                      <a:r>
                        <a:rPr lang="en-AU" b="1" dirty="0"/>
                        <a:t>Wrapper</a:t>
                      </a:r>
                      <a:r>
                        <a:rPr lang="en-US" b="1" dirty="0"/>
                        <a:t> </a:t>
                      </a:r>
                      <a:r>
                        <a:rPr lang="en-AU" b="1" dirty="0"/>
                        <a:t>Class (Integer, Double …)</a:t>
                      </a:r>
                    </a:p>
                    <a:p>
                      <a:pPr algn="l"/>
                      <a:r>
                        <a:rPr lang="en-AU" sz="1400" dirty="0"/>
                        <a:t>ArrayList&lt;Integer&gt; numbers = new ArrayList&lt;Integer&gt;();</a:t>
                      </a:r>
                    </a:p>
                    <a:p>
                      <a:pPr algn="l"/>
                      <a:r>
                        <a:rPr lang="en-AU" sz="1400" dirty="0"/>
                        <a:t>numbers.add(10);      numbers.add(20);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2745058"/>
                  </a:ext>
                </a:extLst>
              </a:tr>
              <a:tr h="619257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Methods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Limited. Accessing directly with index.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Support useful methods.</a:t>
                      </a:r>
                    </a:p>
                    <a:p>
                      <a:pPr algn="l"/>
                      <a:r>
                        <a:rPr lang="en-US" dirty="0"/>
                        <a:t>add(), remove(), get(), set() 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112133"/>
                  </a:ext>
                </a:extLst>
              </a:tr>
              <a:tr h="615344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Memory effectiveness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Immediately occupies memory equal to the declared size.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adjusts according to the amount of data, but expanding the internal array may incur additional resources.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840545"/>
                  </a:ext>
                </a:extLst>
              </a:tr>
              <a:tr h="615344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Data Search Speed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Very fast via index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ArrayList is fast, but LinkedList becomes slower as the number of elements increases.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1144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2653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FC6C924-FD01-1FDC-4D9C-ADAC6D8673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9320" y="686067"/>
            <a:ext cx="2587401" cy="206809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40C4F0D-CA6D-E28E-EDB1-C9E75864349C}"/>
              </a:ext>
            </a:extLst>
          </p:cNvPr>
          <p:cNvSpPr txBox="1"/>
          <p:nvPr/>
        </p:nvSpPr>
        <p:spPr>
          <a:xfrm>
            <a:off x="455428" y="1358459"/>
            <a:ext cx="48613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int[] numbers = {10, 20, ? 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E98657-4223-EB09-CC60-5AE97AE65AF4}"/>
              </a:ext>
            </a:extLst>
          </p:cNvPr>
          <p:cNvSpPr txBox="1"/>
          <p:nvPr/>
        </p:nvSpPr>
        <p:spPr>
          <a:xfrm>
            <a:off x="8069981" y="58189"/>
            <a:ext cx="319991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400" dirty="0"/>
              <a:t>[</a:t>
            </a:r>
            <a:r>
              <a:rPr lang="en-US" sz="4400" dirty="0"/>
              <a:t>10</a:t>
            </a:r>
            <a:r>
              <a:rPr lang="en-US" altLang="ko-KR" sz="4400" dirty="0"/>
              <a:t>,</a:t>
            </a:r>
            <a:r>
              <a:rPr lang="ko-KR" altLang="en-US" sz="4400" dirty="0"/>
              <a:t> </a:t>
            </a:r>
            <a:r>
              <a:rPr lang="en-US" altLang="ko-KR" sz="4400" dirty="0"/>
              <a:t>20,</a:t>
            </a:r>
            <a:r>
              <a:rPr lang="ko-KR" altLang="en-US" sz="4400" dirty="0"/>
              <a:t> </a:t>
            </a:r>
            <a:r>
              <a:rPr lang="en-AU" altLang="ko-KR" sz="4400" dirty="0"/>
              <a:t>null]</a:t>
            </a:r>
            <a:endParaRPr lang="en-US" sz="4400" dirty="0"/>
          </a:p>
        </p:txBody>
      </p:sp>
      <p:sp>
        <p:nvSpPr>
          <p:cNvPr id="7" name="Left-right Arrow 6">
            <a:extLst>
              <a:ext uri="{FF2B5EF4-FFF2-40B4-BE49-F238E27FC236}">
                <a16:creationId xmlns:a16="http://schemas.microsoft.com/office/drawing/2014/main" id="{636FBBEB-A979-BD96-6D4C-7991900C0EAD}"/>
              </a:ext>
            </a:extLst>
          </p:cNvPr>
          <p:cNvSpPr/>
          <p:nvPr/>
        </p:nvSpPr>
        <p:spPr>
          <a:xfrm>
            <a:off x="6117918" y="1523950"/>
            <a:ext cx="1590065" cy="691116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B39789-FB7E-B092-1AAC-1D3AC99DFB4B}"/>
              </a:ext>
            </a:extLst>
          </p:cNvPr>
          <p:cNvSpPr txBox="1"/>
          <p:nvPr/>
        </p:nvSpPr>
        <p:spPr>
          <a:xfrm>
            <a:off x="4230703" y="404352"/>
            <a:ext cx="26444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Empty...?</a:t>
            </a:r>
          </a:p>
          <a:p>
            <a:r>
              <a:rPr lang="en-US" sz="2000" dirty="0">
                <a:solidFill>
                  <a:srgbClr val="FF0000"/>
                </a:solidFill>
              </a:rPr>
              <a:t>It’s not ’0’.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1D4FBF-BEA5-FFAA-7E07-28777E468988}"/>
              </a:ext>
            </a:extLst>
          </p:cNvPr>
          <p:cNvSpPr txBox="1"/>
          <p:nvPr/>
        </p:nvSpPr>
        <p:spPr>
          <a:xfrm>
            <a:off x="8843018" y="1137848"/>
            <a:ext cx="24268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Integer</a:t>
            </a:r>
          </a:p>
          <a:p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numbers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2F22619F-551F-6C4A-EC34-53EDDCC03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122491"/>
              </p:ext>
            </p:extLst>
          </p:nvPr>
        </p:nvGraphicFramePr>
        <p:xfrm>
          <a:off x="596901" y="2919656"/>
          <a:ext cx="10833987" cy="3687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8499">
                  <a:extLst>
                    <a:ext uri="{9D8B030D-6E8A-4147-A177-3AD203B41FA5}">
                      <a16:colId xmlns:a16="http://schemas.microsoft.com/office/drawing/2014/main" val="1076566698"/>
                    </a:ext>
                  </a:extLst>
                </a:gridCol>
                <a:gridCol w="2705100">
                  <a:extLst>
                    <a:ext uri="{9D8B030D-6E8A-4147-A177-3AD203B41FA5}">
                      <a16:colId xmlns:a16="http://schemas.microsoft.com/office/drawing/2014/main" val="2501577807"/>
                    </a:ext>
                  </a:extLst>
                </a:gridCol>
                <a:gridCol w="6160388">
                  <a:extLst>
                    <a:ext uri="{9D8B030D-6E8A-4147-A177-3AD203B41FA5}">
                      <a16:colId xmlns:a16="http://schemas.microsoft.com/office/drawing/2014/main" val="2508714414"/>
                    </a:ext>
                  </a:extLst>
                </a:gridCol>
              </a:tblGrid>
              <a:tr h="607882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Array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Collection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233095"/>
                  </a:ext>
                </a:extLst>
              </a:tr>
              <a:tr h="942862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insert</a:t>
                      </a:r>
                      <a:r>
                        <a:rPr lang="en-US" dirty="0"/>
                        <a:t> new element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Nope! Fixed size!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dirty="0"/>
                        <a:t>Add at the back : numbers.add(30); // [10,20,null,30]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dirty="0"/>
                        <a:t>Insert at the index num ; numbers.add(1, 15);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AU" dirty="0"/>
                        <a:t>// [10, 15, 20, null]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4372477"/>
                  </a:ext>
                </a:extLst>
              </a:tr>
              <a:tr h="74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remove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Nope! Fixed size!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Remove at the index num : </a:t>
                      </a:r>
                      <a:r>
                        <a:rPr lang="en-AU" dirty="0"/>
                        <a:t>numbers.remove(0);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AU" dirty="0"/>
                        <a:t>// [ 20, null]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034025"/>
                  </a:ext>
                </a:extLst>
              </a:tr>
              <a:tr h="74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read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Use index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int value = number[1];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dirty="0"/>
                        <a:t>Integer value = numbers.get(1); //value is 20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491140"/>
                  </a:ext>
                </a:extLst>
              </a:tr>
              <a:tr h="5291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change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Use index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number[0] = 15;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8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numbers.set</a:t>
                      </a:r>
                      <a:r>
                        <a:rPr lang="en-AU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(0, 15); // [15,20,null]</a:t>
                      </a:r>
                      <a:endParaRPr lang="en-AU" b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195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663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16CE4-E1A7-79D1-F6FC-D6DE55B90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716" y="0"/>
            <a:ext cx="5257800" cy="769442"/>
          </a:xfrm>
        </p:spPr>
        <p:txBody>
          <a:bodyPr/>
          <a:lstStyle/>
          <a:p>
            <a:r>
              <a:rPr lang="en-US" dirty="0"/>
              <a:t>ArrayList vs LinkedList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6D12C4-EBB0-C040-E144-EF1431FFF4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9474" y="1769309"/>
            <a:ext cx="2587401" cy="206809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5262FD4-BC6E-3F38-6D94-068E267D8A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537" y="1796997"/>
            <a:ext cx="2587401" cy="206809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49E886C-F041-071C-CF23-5F7B7AA28AFE}"/>
              </a:ext>
            </a:extLst>
          </p:cNvPr>
          <p:cNvSpPr txBox="1"/>
          <p:nvPr/>
        </p:nvSpPr>
        <p:spPr>
          <a:xfrm>
            <a:off x="1023216" y="999868"/>
            <a:ext cx="319991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400" dirty="0"/>
              <a:t>[</a:t>
            </a:r>
            <a:r>
              <a:rPr lang="en-US" sz="4400" dirty="0"/>
              <a:t>10</a:t>
            </a:r>
            <a:r>
              <a:rPr lang="en-US" altLang="ko-KR" sz="4400" dirty="0"/>
              <a:t>,</a:t>
            </a:r>
            <a:r>
              <a:rPr lang="ko-KR" altLang="en-US" sz="4400" dirty="0"/>
              <a:t> </a:t>
            </a:r>
            <a:r>
              <a:rPr lang="en-US" altLang="ko-KR" sz="4400" dirty="0"/>
              <a:t>20,</a:t>
            </a:r>
            <a:r>
              <a:rPr lang="ko-KR" altLang="en-US" sz="4400" dirty="0"/>
              <a:t> </a:t>
            </a:r>
            <a:r>
              <a:rPr lang="en-AU" altLang="ko-KR" sz="4400" dirty="0"/>
              <a:t>null]</a:t>
            </a:r>
            <a:endParaRPr lang="en-US" sz="4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0B8895-E461-8AAC-4441-33A836C61ADC}"/>
              </a:ext>
            </a:extLst>
          </p:cNvPr>
          <p:cNvSpPr txBox="1"/>
          <p:nvPr/>
        </p:nvSpPr>
        <p:spPr>
          <a:xfrm>
            <a:off x="1606850" y="2348948"/>
            <a:ext cx="24268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Integer</a:t>
            </a:r>
          </a:p>
          <a:p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numbers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E809B8-E0D4-A7FA-CD43-516C1BB00021}"/>
              </a:ext>
            </a:extLst>
          </p:cNvPr>
          <p:cNvSpPr txBox="1"/>
          <p:nvPr/>
        </p:nvSpPr>
        <p:spPr>
          <a:xfrm>
            <a:off x="8045912" y="2482961"/>
            <a:ext cx="24268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Integer</a:t>
            </a:r>
          </a:p>
          <a:p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numbers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1360F1-3346-F7C6-6177-6215E2C6ED1F}"/>
              </a:ext>
            </a:extLst>
          </p:cNvPr>
          <p:cNvSpPr txBox="1"/>
          <p:nvPr/>
        </p:nvSpPr>
        <p:spPr>
          <a:xfrm>
            <a:off x="6895837" y="1027556"/>
            <a:ext cx="7873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10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E59B9C-A19A-B83B-6125-CEF595D09B76}"/>
              </a:ext>
            </a:extLst>
          </p:cNvPr>
          <p:cNvSpPr txBox="1"/>
          <p:nvPr/>
        </p:nvSpPr>
        <p:spPr>
          <a:xfrm>
            <a:off x="8203166" y="258115"/>
            <a:ext cx="7873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20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13AA47-40ED-BA80-6169-A9F7E30B4FEA}"/>
              </a:ext>
            </a:extLst>
          </p:cNvPr>
          <p:cNvSpPr txBox="1"/>
          <p:nvPr/>
        </p:nvSpPr>
        <p:spPr>
          <a:xfrm>
            <a:off x="10150130" y="941812"/>
            <a:ext cx="11063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null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D5255F8-0F47-C736-2558-F560FBDCEA7F}"/>
              </a:ext>
            </a:extLst>
          </p:cNvPr>
          <p:cNvGrpSpPr/>
          <p:nvPr/>
        </p:nvGrpSpPr>
        <p:grpSpPr>
          <a:xfrm>
            <a:off x="7620472" y="630251"/>
            <a:ext cx="597600" cy="546480"/>
            <a:chOff x="7620472" y="630251"/>
            <a:chExt cx="597600" cy="546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593C14DA-5DDD-9977-2C8E-7623C1DC0882}"/>
                    </a:ext>
                  </a:extLst>
                </p14:cNvPr>
                <p14:cNvContentPartPr/>
                <p14:nvPr/>
              </p14:nvContentPartPr>
              <p14:xfrm>
                <a:off x="7620472" y="689291"/>
                <a:ext cx="555840" cy="48744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593C14DA-5DDD-9977-2C8E-7623C1DC0882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614352" y="683171"/>
                  <a:ext cx="568080" cy="49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D6BE0DBF-D4AF-E8AE-A20C-74DD209376DE}"/>
                    </a:ext>
                  </a:extLst>
                </p14:cNvPr>
                <p14:cNvContentPartPr/>
                <p14:nvPr/>
              </p14:nvContentPartPr>
              <p14:xfrm>
                <a:off x="8065792" y="630251"/>
                <a:ext cx="152280" cy="27288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D6BE0DBF-D4AF-E8AE-A20C-74DD209376DE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8059672" y="624131"/>
                  <a:ext cx="164520" cy="285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4AA1DDA-9E4A-D490-59FA-8A6A8490D4B2}"/>
              </a:ext>
            </a:extLst>
          </p:cNvPr>
          <p:cNvGrpSpPr/>
          <p:nvPr/>
        </p:nvGrpSpPr>
        <p:grpSpPr>
          <a:xfrm>
            <a:off x="8990632" y="603251"/>
            <a:ext cx="1518120" cy="606240"/>
            <a:chOff x="8990632" y="603251"/>
            <a:chExt cx="1518120" cy="606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92F42736-F4DA-CF48-5986-217B86950B68}"/>
                    </a:ext>
                  </a:extLst>
                </p14:cNvPr>
                <p14:cNvContentPartPr/>
                <p14:nvPr/>
              </p14:nvContentPartPr>
              <p14:xfrm>
                <a:off x="8990632" y="603251"/>
                <a:ext cx="1457640" cy="47592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92F42736-F4DA-CF48-5986-217B86950B68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8984512" y="597131"/>
                  <a:ext cx="1469880" cy="48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C010CB54-F0C2-998C-368F-F1A3CF74E56B}"/>
                    </a:ext>
                  </a:extLst>
                </p14:cNvPr>
                <p14:cNvContentPartPr/>
                <p14:nvPr/>
              </p14:nvContentPartPr>
              <p14:xfrm>
                <a:off x="10325872" y="963611"/>
                <a:ext cx="182880" cy="24588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C010CB54-F0C2-998C-368F-F1A3CF74E56B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0319752" y="957491"/>
                  <a:ext cx="195120" cy="2581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151364B7-0379-AE3E-2B14-C164AA9B2261}"/>
              </a:ext>
            </a:extLst>
          </p:cNvPr>
          <p:cNvSpPr txBox="1"/>
          <p:nvPr/>
        </p:nvSpPr>
        <p:spPr>
          <a:xfrm>
            <a:off x="2124970" y="757146"/>
            <a:ext cx="695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Array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A04E1A5-B256-3E33-9906-BE353A07345C}"/>
              </a:ext>
            </a:extLst>
          </p:cNvPr>
          <p:cNvSpPr txBox="1"/>
          <p:nvPr/>
        </p:nvSpPr>
        <p:spPr>
          <a:xfrm>
            <a:off x="6993620" y="1612331"/>
            <a:ext cx="689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node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48C979-68EC-9B32-C780-75DA1890C90C}"/>
              </a:ext>
            </a:extLst>
          </p:cNvPr>
          <p:cNvSpPr txBox="1"/>
          <p:nvPr/>
        </p:nvSpPr>
        <p:spPr>
          <a:xfrm>
            <a:off x="8259510" y="840159"/>
            <a:ext cx="689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node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B940EE9-8C06-7A12-368D-129A07B7A7B3}"/>
              </a:ext>
            </a:extLst>
          </p:cNvPr>
          <p:cNvSpPr txBox="1"/>
          <p:nvPr/>
        </p:nvSpPr>
        <p:spPr>
          <a:xfrm>
            <a:off x="10317388" y="1570050"/>
            <a:ext cx="689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node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D460FB93-41B9-C85A-06F5-E1DD481A96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72745"/>
              </p:ext>
            </p:extLst>
          </p:nvPr>
        </p:nvGraphicFramePr>
        <p:xfrm>
          <a:off x="157716" y="3865095"/>
          <a:ext cx="11665689" cy="2901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3762">
                  <a:extLst>
                    <a:ext uri="{9D8B030D-6E8A-4147-A177-3AD203B41FA5}">
                      <a16:colId xmlns:a16="http://schemas.microsoft.com/office/drawing/2014/main" val="4029170662"/>
                    </a:ext>
                  </a:extLst>
                </a:gridCol>
                <a:gridCol w="4539617">
                  <a:extLst>
                    <a:ext uri="{9D8B030D-6E8A-4147-A177-3AD203B41FA5}">
                      <a16:colId xmlns:a16="http://schemas.microsoft.com/office/drawing/2014/main" val="887343902"/>
                    </a:ext>
                  </a:extLst>
                </a:gridCol>
                <a:gridCol w="4662310">
                  <a:extLst>
                    <a:ext uri="{9D8B030D-6E8A-4147-A177-3AD203B41FA5}">
                      <a16:colId xmlns:a16="http://schemas.microsoft.com/office/drawing/2014/main" val="2483342314"/>
                    </a:ext>
                  </a:extLst>
                </a:gridCol>
              </a:tblGrid>
              <a:tr h="54276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ArrayList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LinkedList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1395129"/>
                  </a:ext>
                </a:extLst>
              </a:tr>
              <a:tr h="249203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get()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Very Fast. Because use index and jump.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Slow. Because must navigate index from 0..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7666377"/>
                  </a:ext>
                </a:extLst>
              </a:tr>
              <a:tr h="471986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add(), remove()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Slow. </a:t>
                      </a:r>
                      <a:r>
                        <a:rPr lang="en-AU" dirty="0"/>
                        <a:t>It often requires shuffling elements to fill or make gaps.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Very Fast. </a:t>
                      </a:r>
                      <a:r>
                        <a:rPr lang="en-AU" dirty="0"/>
                        <a:t>Only requires changing the pointers.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865139"/>
                  </a:ext>
                </a:extLst>
              </a:tr>
              <a:tr h="713005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Memory Usage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Can use more memory than necessary if the internal array is larger than needed.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Requires additional memory to store the pointers (references) for each node.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031067"/>
                  </a:ext>
                </a:extLst>
              </a:tr>
              <a:tr h="407431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Capacity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Has a fixed internal capacity; when full, it must copy all data to a new, larger array.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Does not have a fixed capacity; it can grow as long as there is memory available.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710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448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694D3-B887-21B0-4515-65865A509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4028C-C28A-470D-C1C9-6F262C71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Let’s make ‘unlimited garage’!</a:t>
            </a:r>
          </a:p>
          <a:p>
            <a:r>
              <a:rPr lang="en-US" dirty="0"/>
              <a:t>1. make garage.</a:t>
            </a:r>
          </a:p>
          <a:p>
            <a:r>
              <a:rPr lang="en-US" dirty="0"/>
              <a:t>2-1. park </a:t>
            </a:r>
            <a:r>
              <a:rPr lang="en-US" dirty="0" err="1"/>
              <a:t>myCar</a:t>
            </a:r>
            <a:r>
              <a:rPr lang="en-US" dirty="0"/>
              <a:t> into your garage.</a:t>
            </a:r>
          </a:p>
          <a:p>
            <a:r>
              <a:rPr lang="en-US" dirty="0"/>
              <a:t>2-2. park </a:t>
            </a:r>
            <a:r>
              <a:rPr lang="en-US" dirty="0" err="1"/>
              <a:t>sisCar</a:t>
            </a:r>
            <a:r>
              <a:rPr lang="en-US" dirty="0"/>
              <a:t> at the first of parking lot. </a:t>
            </a:r>
          </a:p>
          <a:p>
            <a:r>
              <a:rPr lang="en-US" dirty="0"/>
              <a:t>2-3. park </a:t>
            </a:r>
            <a:r>
              <a:rPr lang="en-US" dirty="0" err="1"/>
              <a:t>broCar</a:t>
            </a:r>
            <a:r>
              <a:rPr lang="en-US" dirty="0"/>
              <a:t> at the last of parking lot. </a:t>
            </a:r>
          </a:p>
          <a:p>
            <a:r>
              <a:rPr lang="en-US" dirty="0"/>
              <a:t>2-4. park </a:t>
            </a:r>
            <a:r>
              <a:rPr lang="en-US" dirty="0" err="1"/>
              <a:t>dadCar</a:t>
            </a:r>
            <a:r>
              <a:rPr lang="en-US" dirty="0"/>
              <a:t> at the lot 2. (index 2)</a:t>
            </a:r>
          </a:p>
          <a:p>
            <a:r>
              <a:rPr lang="en-US" dirty="0"/>
              <a:t>2-5. empty parking lot number 3. (index 3)</a:t>
            </a:r>
          </a:p>
          <a:p>
            <a:r>
              <a:rPr lang="en-US" dirty="0"/>
              <a:t>3. remove </a:t>
            </a:r>
            <a:r>
              <a:rPr lang="en-US" dirty="0" err="1"/>
              <a:t>broCar</a:t>
            </a:r>
            <a:r>
              <a:rPr lang="en-US" dirty="0"/>
              <a:t>.</a:t>
            </a:r>
            <a:r>
              <a:rPr lang="ko-KR" altLang="en-US" dirty="0"/>
              <a:t> </a:t>
            </a:r>
            <a:endParaRPr lang="en-US" altLang="ko-KR" dirty="0"/>
          </a:p>
          <a:p>
            <a:r>
              <a:rPr lang="en-US" dirty="0"/>
              <a:t>4. check whose car is parked at lot 1. (index 1)</a:t>
            </a:r>
          </a:p>
          <a:p>
            <a:r>
              <a:rPr lang="en-US" dirty="0"/>
              <a:t>5. change </a:t>
            </a:r>
            <a:r>
              <a:rPr lang="en-US" dirty="0" err="1"/>
              <a:t>myCar</a:t>
            </a:r>
            <a:r>
              <a:rPr lang="en-US" dirty="0"/>
              <a:t> into </a:t>
            </a:r>
            <a:r>
              <a:rPr lang="en-US" dirty="0" err="1"/>
              <a:t>newCar</a:t>
            </a:r>
            <a:r>
              <a:rPr lang="en-US" dirty="0"/>
              <a:t>. </a:t>
            </a:r>
          </a:p>
          <a:p>
            <a:r>
              <a:rPr lang="en-US" dirty="0"/>
              <a:t>6. Check now many cars park at this garage? Use size()</a:t>
            </a:r>
          </a:p>
          <a:p>
            <a:r>
              <a:rPr lang="en-US" dirty="0"/>
              <a:t>7. Is this garage empty or park at least one? Use </a:t>
            </a:r>
            <a:r>
              <a:rPr lang="en-US" dirty="0" err="1"/>
              <a:t>isEmpty</a:t>
            </a:r>
            <a:r>
              <a:rPr lang="en-US" dirty="0"/>
              <a:t>()</a:t>
            </a:r>
          </a:p>
          <a:p>
            <a:r>
              <a:rPr lang="en-US" dirty="0"/>
              <a:t>8. Check </a:t>
            </a:r>
            <a:r>
              <a:rPr lang="en-US" dirty="0" err="1"/>
              <a:t>momCar</a:t>
            </a:r>
            <a:r>
              <a:rPr lang="en-US" dirty="0"/>
              <a:t> is parked at this garage. Use </a:t>
            </a:r>
            <a:r>
              <a:rPr lang="en-AU" dirty="0"/>
              <a:t>contains(Object o)</a:t>
            </a:r>
            <a:endParaRPr lang="en-US" dirty="0"/>
          </a:p>
          <a:p>
            <a:r>
              <a:rPr lang="en-US" dirty="0"/>
              <a:t>9. Check where is </a:t>
            </a:r>
            <a:r>
              <a:rPr lang="en-US" dirty="0" err="1"/>
              <a:t>dadCar</a:t>
            </a:r>
            <a:r>
              <a:rPr lang="en-US" dirty="0"/>
              <a:t>? Use </a:t>
            </a:r>
            <a:r>
              <a:rPr lang="en-US" dirty="0" err="1"/>
              <a:t>indexOf</a:t>
            </a:r>
            <a:r>
              <a:rPr lang="en-US" dirty="0"/>
              <a:t>(</a:t>
            </a:r>
            <a:r>
              <a:rPr lang="en-AU" dirty="0"/>
              <a:t>Object o</a:t>
            </a:r>
            <a:r>
              <a:rPr lang="en-US" dirty="0"/>
              <a:t>)</a:t>
            </a:r>
          </a:p>
          <a:p>
            <a:r>
              <a:rPr lang="en-US" dirty="0"/>
              <a:t>10. Destroy all cars!!! Use clear()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71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6705</TotalTime>
  <Words>972</Words>
  <Application>Microsoft Macintosh PowerPoint</Application>
  <PresentationFormat>Widescreen</PresentationFormat>
  <Paragraphs>150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테마</vt:lpstr>
      <vt:lpstr>Programming Fundamentals</vt:lpstr>
      <vt:lpstr>Your U:PASS Leader - Miya</vt:lpstr>
      <vt:lpstr>What is Collection?</vt:lpstr>
      <vt:lpstr>What is Wrapper Class?</vt:lpstr>
      <vt:lpstr>Why Use Wrapper Classes?</vt:lpstr>
      <vt:lpstr>Why Collection?</vt:lpstr>
      <vt:lpstr>PowerPoint Presentation</vt:lpstr>
      <vt:lpstr>ArrayList vs LinkedList</vt:lpstr>
      <vt:lpstr>Activity!</vt:lpstr>
      <vt:lpstr>Reminder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Mihyeon Choi</dc:creator>
  <cp:lastModifiedBy>Mihyeon Choi</cp:lastModifiedBy>
  <cp:revision>74</cp:revision>
  <dcterms:created xsi:type="dcterms:W3CDTF">2026-03-09T12:50:26Z</dcterms:created>
  <dcterms:modified xsi:type="dcterms:W3CDTF">2026-04-23T12:37:48Z</dcterms:modified>
</cp:coreProperties>
</file>